
<file path=[Content_Types].xml><?xml version="1.0" encoding="utf-8"?>
<Types xmlns="http://schemas.openxmlformats.org/package/2006/content-types">
  <Default ContentType="application/x-fontdata" Extension="fntdata"/>
  <Default ContentType="image/gif" Extension="gif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slide+xml" PartName="/ppt/slides/slide13.xml"/>
  <Override ContentType="application/vnd.openxmlformats-officedocument.presentationml.slide+xml" PartName="/ppt/slides/slide14.xml"/>
  <Override ContentType="application/vnd.openxmlformats-officedocument.presentationml.slide+xml" PartName="/ppt/slides/slide15.xml"/>
  <Override ContentType="application/vnd.openxmlformats-officedocument.presentationml.slide+xml" PartName="/ppt/slides/slide16.xml"/>
  <Override ContentType="application/vnd.openxmlformats-officedocument.presentationml.slide+xml" PartName="/ppt/slides/slide17.xml"/>
  <Override ContentType="application/vnd.openxmlformats-officedocument.presentationml.slide+xml" PartName="/ppt/slides/slide18.xml"/>
  <Override ContentType="application/vnd.openxmlformats-officedocument.presentationml.slide+xml" PartName="/ppt/slides/slide19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2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</p:sldIdLst>
  <p:sldSz cx="18288000" cy="10287000"/>
  <p:notesSz cx="6858000" cy="9144000"/>
  <p:embeddedFontLst>
    <p:embeddedFont>
      <p:font typeface="Dumondi Heavy" charset="1" panose="00000000000000000000"/>
      <p:regular r:id="rId28"/>
    </p:embeddedFont>
    <p:embeddedFont>
      <p:font typeface="Dumondi Heavy Italics" charset="1" panose="00000000000000000000"/>
      <p:regular r:id="rId29"/>
    </p:embeddedFont>
    <p:embeddedFont>
      <p:font typeface="Dumondi" charset="1" panose="00000000000000000000"/>
      <p:regular r:id="rId30"/>
    </p:embeddedFont>
    <p:embeddedFont>
      <p:font typeface="ซุปเปอร์สเปซ Bold" charset="1" panose="02000000000000000000"/>
      <p:regular r:id="rId31"/>
    </p:embeddedFont>
    <p:embeddedFont>
      <p:font typeface="Dumondi Ultra-Bold" charset="1" panose="00000000000000000000"/>
      <p:regular r:id="rId32"/>
    </p:embeddedFont>
    <p:embeddedFont>
      <p:font typeface="Inter Bold" charset="1" panose="02000503000000020004"/>
      <p:regular r:id="rId33"/>
    </p:embeddedFont>
    <p:embeddedFont>
      <p:font typeface="Dumondi Bold" charset="1" panose="00000000000000000000"/>
      <p:regular r:id="rId34"/>
    </p:embeddedFont>
    <p:embeddedFont>
      <p:font typeface="Anantason Bold" charset="1" panose="00000000000000000000"/>
      <p:regular r:id="rId35"/>
    </p:embeddedFont>
    <p:embeddedFont>
      <p:font typeface="Arimo" charset="1" panose="020B0604020202020204"/>
      <p:regular r:id="rId3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slides/slide13.xml" Type="http://schemas.openxmlformats.org/officeDocument/2006/relationships/slide"/><Relationship Id="rId19" Target="slides/slide14.xml" Type="http://schemas.openxmlformats.org/officeDocument/2006/relationships/slide"/><Relationship Id="rId2" Target="presProps.xml" Type="http://schemas.openxmlformats.org/officeDocument/2006/relationships/presProps"/><Relationship Id="rId20" Target="slides/slide15.xml" Type="http://schemas.openxmlformats.org/officeDocument/2006/relationships/slide"/><Relationship Id="rId21" Target="slides/slide16.xml" Type="http://schemas.openxmlformats.org/officeDocument/2006/relationships/slide"/><Relationship Id="rId22" Target="slides/slide17.xml" Type="http://schemas.openxmlformats.org/officeDocument/2006/relationships/slide"/><Relationship Id="rId23" Target="slides/slide18.xml" Type="http://schemas.openxmlformats.org/officeDocument/2006/relationships/slide"/><Relationship Id="rId24" Target="slides/slide19.xml" Type="http://schemas.openxmlformats.org/officeDocument/2006/relationships/slide"/><Relationship Id="rId25" Target="slides/slide20.xml" Type="http://schemas.openxmlformats.org/officeDocument/2006/relationships/slide"/><Relationship Id="rId26" Target="slides/slide21.xml" Type="http://schemas.openxmlformats.org/officeDocument/2006/relationships/slide"/><Relationship Id="rId27" Target="slides/slide22.xml" Type="http://schemas.openxmlformats.org/officeDocument/2006/relationships/slide"/><Relationship Id="rId28" Target="fonts/font28.fntdata" Type="http://schemas.openxmlformats.org/officeDocument/2006/relationships/font"/><Relationship Id="rId29" Target="fonts/font29.fntdata" Type="http://schemas.openxmlformats.org/officeDocument/2006/relationships/font"/><Relationship Id="rId3" Target="viewProps.xml" Type="http://schemas.openxmlformats.org/officeDocument/2006/relationships/viewProps"/><Relationship Id="rId30" Target="fonts/font30.fntdata" Type="http://schemas.openxmlformats.org/officeDocument/2006/relationships/font"/><Relationship Id="rId31" Target="fonts/font31.fntdata" Type="http://schemas.openxmlformats.org/officeDocument/2006/relationships/font"/><Relationship Id="rId32" Target="fonts/font32.fntdata" Type="http://schemas.openxmlformats.org/officeDocument/2006/relationships/font"/><Relationship Id="rId33" Target="fonts/font33.fntdata" Type="http://schemas.openxmlformats.org/officeDocument/2006/relationships/font"/><Relationship Id="rId34" Target="fonts/font34.fntdata" Type="http://schemas.openxmlformats.org/officeDocument/2006/relationships/font"/><Relationship Id="rId35" Target="fonts/font35.fntdata" Type="http://schemas.openxmlformats.org/officeDocument/2006/relationships/font"/><Relationship Id="rId36" Target="fonts/font36.fntdata" Type="http://schemas.openxmlformats.org/officeDocument/2006/relationships/font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svg" Type="http://schemas.openxmlformats.org/officeDocument/2006/relationships/image"/><Relationship Id="rId2" Target="../media/image1.png" Type="http://schemas.openxmlformats.org/officeDocument/2006/relationships/image"/><Relationship Id="rId3" Target="../media/image2.gif" Type="http://schemas.openxmlformats.org/officeDocument/2006/relationships/image"/><Relationship Id="rId4" Target="../media/image3.png" Type="http://schemas.openxmlformats.org/officeDocument/2006/relationships/image"/><Relationship Id="rId5" Target="../media/image4.svg" Type="http://schemas.openxmlformats.org/officeDocument/2006/relationships/image"/><Relationship Id="rId6" Target="../media/image5.png" Type="http://schemas.openxmlformats.org/officeDocument/2006/relationships/image"/><Relationship Id="rId7" Target="../media/image6.sv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1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5.png" Type="http://schemas.openxmlformats.org/officeDocument/2006/relationships/image"/><Relationship Id="rId4" Target="../media/image16.png" Type="http://schemas.openxmlformats.org/officeDocument/2006/relationships/image"/><Relationship Id="rId5" Target="../media/image17.png" Type="http://schemas.openxmlformats.org/officeDocument/2006/relationships/image"/><Relationship Id="rId6" Target="../media/image18.png" Type="http://schemas.openxmlformats.org/officeDocument/2006/relationships/image"/><Relationship Id="rId7" Target="../media/image19.png" Type="http://schemas.openxmlformats.org/officeDocument/2006/relationships/image"/><Relationship Id="rId8" Target="../media/image20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3.png" Type="http://schemas.openxmlformats.org/officeDocument/2006/relationships/image"/><Relationship Id="rId6" Target="../media/image24.svg" Type="http://schemas.openxmlformats.org/officeDocument/2006/relationships/image"/><Relationship Id="rId7" Target="../media/image25.png" Type="http://schemas.openxmlformats.org/officeDocument/2006/relationships/image"/><Relationship Id="rId8" Target="../media/image26.png" Type="http://schemas.openxmlformats.org/officeDocument/2006/relationships/image"/><Relationship Id="rId9" Target="../media/image27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8.png" Type="http://schemas.openxmlformats.org/officeDocument/2006/relationships/image"/><Relationship Id="rId4" Target="../media/image21.png" Type="http://schemas.openxmlformats.org/officeDocument/2006/relationships/image"/><Relationship Id="rId5" Target="../media/image22.sv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9.png" Type="http://schemas.openxmlformats.org/officeDocument/2006/relationships/image"/><Relationship Id="rId4" Target="../media/image30.svg" Type="http://schemas.openxmlformats.org/officeDocument/2006/relationships/image"/><Relationship Id="rId5" Target="../media/image31.png" Type="http://schemas.openxmlformats.org/officeDocument/2006/relationships/image"/><Relationship Id="rId6" Target="../media/image32.svg" Type="http://schemas.openxmlformats.org/officeDocument/2006/relationships/image"/><Relationship Id="rId7" Target="../media/image33.png" Type="http://schemas.openxmlformats.org/officeDocument/2006/relationships/image"/><Relationship Id="rId8" Target="../media/image34.svg" Type="http://schemas.openxmlformats.org/officeDocument/2006/relationships/image"/><Relationship Id="rId9" Target="../media/image35.pn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6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26.png" Type="http://schemas.openxmlformats.org/officeDocument/2006/relationships/image"/><Relationship Id="rId6" Target="../media/image27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33.png" Type="http://schemas.openxmlformats.org/officeDocument/2006/relationships/image"/><Relationship Id="rId4" Target="../media/image34.svg" Type="http://schemas.openxmlformats.org/officeDocument/2006/relationships/image"/><Relationship Id="rId5" Target="../media/image37.png" Type="http://schemas.openxmlformats.org/officeDocument/2006/relationships/image"/><Relationship Id="rId6" Target="../media/image38.gif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39.png" Type="http://schemas.openxmlformats.org/officeDocument/2006/relationships/image"/></Relationships>
</file>

<file path=ppt/slides/_rels/slide1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4.png" Type="http://schemas.openxmlformats.org/officeDocument/2006/relationships/image"/><Relationship Id="rId11" Target="../media/image45.png" Type="http://schemas.openxmlformats.org/officeDocument/2006/relationships/image"/><Relationship Id="rId12" Target="../media/image46.png" Type="http://schemas.openxmlformats.org/officeDocument/2006/relationships/image"/><Relationship Id="rId13" Target="../media/image47.svg" Type="http://schemas.openxmlformats.org/officeDocument/2006/relationships/image"/><Relationship Id="rId2" Target="../media/image1.png" Type="http://schemas.openxmlformats.org/officeDocument/2006/relationships/image"/><Relationship Id="rId3" Target="../media/image40.png" Type="http://schemas.openxmlformats.org/officeDocument/2006/relationships/image"/><Relationship Id="rId4" Target="../media/image41.png" Type="http://schemas.openxmlformats.org/officeDocument/2006/relationships/image"/><Relationship Id="rId5" Target="../media/image42.png" Type="http://schemas.openxmlformats.org/officeDocument/2006/relationships/image"/><Relationship Id="rId6" Target="../media/image28.png" Type="http://schemas.openxmlformats.org/officeDocument/2006/relationships/image"/><Relationship Id="rId7" Target="../media/image21.png" Type="http://schemas.openxmlformats.org/officeDocument/2006/relationships/image"/><Relationship Id="rId8" Target="../media/image22.svg" Type="http://schemas.openxmlformats.org/officeDocument/2006/relationships/image"/><Relationship Id="rId9" Target="../media/image43.gif" Type="http://schemas.openxmlformats.org/officeDocument/2006/relationships/image"/></Relationships>
</file>

<file path=ppt/slides/_rels/slide1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48.png" Type="http://schemas.openxmlformats.org/officeDocument/2006/relationships/image"/><Relationship Id="rId4" Target="../media/image49.gif" Type="http://schemas.openxmlformats.org/officeDocument/2006/relationships/image"/></Relationships>
</file>

<file path=ppt/slides/_rels/slide1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1.png" Type="http://schemas.openxmlformats.org/officeDocument/2006/relationships/image"/><Relationship Id="rId11" Target="../media/image22.svg" Type="http://schemas.openxmlformats.org/officeDocument/2006/relationships/image"/><Relationship Id="rId2" Target="../media/image1.png" Type="http://schemas.openxmlformats.org/officeDocument/2006/relationships/image"/><Relationship Id="rId3" Target="../media/image50.png" Type="http://schemas.openxmlformats.org/officeDocument/2006/relationships/image"/><Relationship Id="rId4" Target="../media/image51.svg" Type="http://schemas.openxmlformats.org/officeDocument/2006/relationships/image"/><Relationship Id="rId5" Target="../media/image52.png" Type="http://schemas.openxmlformats.org/officeDocument/2006/relationships/image"/><Relationship Id="rId6" Target="../media/image53.png" Type="http://schemas.openxmlformats.org/officeDocument/2006/relationships/image"/><Relationship Id="rId7" Target="../media/image54.svg" Type="http://schemas.openxmlformats.org/officeDocument/2006/relationships/image"/><Relationship Id="rId8" Target="../media/image55.png" Type="http://schemas.openxmlformats.org/officeDocument/2006/relationships/image"/><Relationship Id="rId9" Target="../media/image56.svg" Type="http://schemas.openxmlformats.org/officeDocument/2006/relationships/image"/></Relationships>
</file>

<file path=ppt/slides/_rels/slide1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1.png" Type="http://schemas.openxmlformats.org/officeDocument/2006/relationships/image"/><Relationship Id="rId4" Target="../media/image22.svg" Type="http://schemas.openxmlformats.org/officeDocument/2006/relationships/image"/><Relationship Id="rId5" Target="../media/image57.png" Type="http://schemas.openxmlformats.org/officeDocument/2006/relationships/image"/></Relationships>
</file>

<file path=ppt/slides/_rels/slide1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Relationship Id="rId7" Target="../media/image2.gif" Type="http://schemas.openxmlformats.org/officeDocument/2006/relationships/image"/><Relationship Id="rId8" Target="../media/image62.png" Type="http://schemas.openxmlformats.org/officeDocument/2006/relationships/image"/></Relationships>
</file>

<file path=ppt/slides/_rels/slide2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Relationship Id="rId7" Target="../media/image2.gif" Type="http://schemas.openxmlformats.org/officeDocument/2006/relationships/image"/></Relationships>
</file>

<file path=ppt/slides/_rels/slide2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Relationship Id="rId7" Target="../media/image2.gif" Type="http://schemas.openxmlformats.org/officeDocument/2006/relationships/image"/></Relationships>
</file>

<file path=ppt/slides/_rels/slide2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58.png" Type="http://schemas.openxmlformats.org/officeDocument/2006/relationships/image"/><Relationship Id="rId4" Target="../media/image59.svg" Type="http://schemas.openxmlformats.org/officeDocument/2006/relationships/image"/><Relationship Id="rId5" Target="../media/image60.png" Type="http://schemas.openxmlformats.org/officeDocument/2006/relationships/image"/><Relationship Id="rId6" Target="../media/image61.png" Type="http://schemas.openxmlformats.org/officeDocument/2006/relationships/image"/><Relationship Id="rId7" Target="../media/image2.gif" Type="http://schemas.openxmlformats.org/officeDocument/2006/relationships/image"/><Relationship Id="rId8" Target="../media/image63.png" Type="http://schemas.openxmlformats.org/officeDocument/2006/relationships/image"/><Relationship Id="rId9" Target="https://docs.google.com/document/d/1vA_z4k4aOLAFtXXLsSE52ydhfPPehR9n/edit?usp=sharing&amp;ouid=100012526801546906344&amp;rtpof=true&amp;sd=true" TargetMode="External" Type="http://schemas.openxmlformats.org/officeDocument/2006/relationships/hyperlink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false" rot="0">
            <a:off x="3460180" y="228534"/>
            <a:ext cx="4527320" cy="4667340"/>
          </a:xfrm>
          <a:prstGeom prst="rect">
            <a:avLst/>
          </a:prstGeom>
        </p:spPr>
      </p:pic>
      <p:sp>
        <p:nvSpPr>
          <p:cNvPr name="Freeform 4" id="4"/>
          <p:cNvSpPr/>
          <p:nvPr/>
        </p:nvSpPr>
        <p:spPr>
          <a:xfrm flipH="false" flipV="false" rot="-806268">
            <a:off x="6732608" y="1025373"/>
            <a:ext cx="3808031" cy="2187887"/>
          </a:xfrm>
          <a:custGeom>
            <a:avLst/>
            <a:gdLst/>
            <a:ahLst/>
            <a:cxnLst/>
            <a:rect r="r" b="b" t="t" l="l"/>
            <a:pathLst>
              <a:path h="2187887" w="3808031">
                <a:moveTo>
                  <a:pt x="0" y="0"/>
                </a:moveTo>
                <a:lnTo>
                  <a:pt x="3808031" y="0"/>
                </a:lnTo>
                <a:lnTo>
                  <a:pt x="3808031" y="2187887"/>
                </a:lnTo>
                <a:lnTo>
                  <a:pt x="0" y="218788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-1017260" y="8701200"/>
            <a:ext cx="20766432" cy="3171601"/>
          </a:xfrm>
          <a:custGeom>
            <a:avLst/>
            <a:gdLst/>
            <a:ahLst/>
            <a:cxnLst/>
            <a:rect r="r" b="b" t="t" l="l"/>
            <a:pathLst>
              <a:path h="3171601" w="20766432">
                <a:moveTo>
                  <a:pt x="0" y="0"/>
                </a:moveTo>
                <a:lnTo>
                  <a:pt x="20766432" y="0"/>
                </a:lnTo>
                <a:lnTo>
                  <a:pt x="20766432" y="3171600"/>
                </a:lnTo>
                <a:lnTo>
                  <a:pt x="0" y="317160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149424" y="5143500"/>
            <a:ext cx="2994576" cy="4800924"/>
          </a:xfrm>
          <a:custGeom>
            <a:avLst/>
            <a:gdLst/>
            <a:ahLst/>
            <a:cxnLst/>
            <a:rect r="r" b="b" t="t" l="l"/>
            <a:pathLst>
              <a:path h="4800924" w="2994576">
                <a:moveTo>
                  <a:pt x="0" y="0"/>
                </a:moveTo>
                <a:lnTo>
                  <a:pt x="2994576" y="0"/>
                </a:lnTo>
                <a:lnTo>
                  <a:pt x="2994576" y="4800924"/>
                </a:lnTo>
                <a:lnTo>
                  <a:pt x="0" y="480092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204911" y="1434021"/>
            <a:ext cx="6510538" cy="8724339"/>
          </a:xfrm>
          <a:custGeom>
            <a:avLst/>
            <a:gdLst/>
            <a:ahLst/>
            <a:cxnLst/>
            <a:rect r="r" b="b" t="t" l="l"/>
            <a:pathLst>
              <a:path h="8724339" w="6510538">
                <a:moveTo>
                  <a:pt x="0" y="0"/>
                </a:moveTo>
                <a:lnTo>
                  <a:pt x="6510538" y="0"/>
                </a:lnTo>
                <a:lnTo>
                  <a:pt x="6510538" y="8724339"/>
                </a:lnTo>
                <a:lnTo>
                  <a:pt x="0" y="8724339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9144000" y="4895874"/>
            <a:ext cx="8601442" cy="2365397"/>
          </a:xfrm>
          <a:custGeom>
            <a:avLst/>
            <a:gdLst/>
            <a:ahLst/>
            <a:cxnLst/>
            <a:rect r="r" b="b" t="t" l="l"/>
            <a:pathLst>
              <a:path h="2365397" w="8601442">
                <a:moveTo>
                  <a:pt x="0" y="0"/>
                </a:moveTo>
                <a:lnTo>
                  <a:pt x="8601442" y="0"/>
                </a:lnTo>
                <a:lnTo>
                  <a:pt x="8601442" y="2365396"/>
                </a:lnTo>
                <a:lnTo>
                  <a:pt x="0" y="236539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-1038985">
            <a:off x="7330758" y="1463265"/>
            <a:ext cx="2566370" cy="15384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750"/>
              </a:lnSpc>
              <a:spcBef>
                <a:spcPct val="0"/>
              </a:spcBef>
            </a:pPr>
            <a:r>
              <a:rPr lang="en-US" b="true" sz="7679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2026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93771" y="3248427"/>
            <a:ext cx="10426655" cy="3795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5244"/>
              </a:lnSpc>
            </a:pPr>
            <a:r>
              <a:rPr lang="en-US" b="true" sz="10889" i="true">
                <a:solidFill>
                  <a:srgbClr val="FFFFFF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Gemini Notebook</a:t>
            </a:r>
          </a:p>
          <a:p>
            <a:pPr algn="ctr">
              <a:lnSpc>
                <a:spcPts val="15244"/>
              </a:lnSpc>
              <a:spcBef>
                <a:spcPct val="0"/>
              </a:spcBef>
            </a:pPr>
          </a:p>
        </p:txBody>
      </p:sp>
      <p:pic>
        <p:nvPicPr>
          <p:cNvPr name="Picture 11" id="11"/>
          <p:cNvPicPr>
            <a:picLocks noChangeAspect="true"/>
          </p:cNvPicPr>
          <p:nvPr/>
        </p:nvPicPr>
        <p:blipFill>
          <a:blip r:embed="rId3"/>
          <a:srcRect l="0" t="0" r="0" b="0"/>
          <a:stretch>
            <a:fillRect/>
          </a:stretch>
        </p:blipFill>
        <p:spPr>
          <a:xfrm flipH="false" flipV="true" rot="0">
            <a:off x="15360272" y="889848"/>
            <a:ext cx="2385170" cy="2458938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9365956" y="5479985"/>
            <a:ext cx="7521532" cy="18876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74"/>
              </a:lnSpc>
              <a:spcBef>
                <a:spcPct val="0"/>
              </a:spcBef>
            </a:pPr>
            <a:r>
              <a:rPr lang="en-US" sz="3624">
                <a:solidFill>
                  <a:srgbClr val="000000"/>
                </a:solidFill>
                <a:latin typeface="Dumondi"/>
                <a:ea typeface="Dumondi"/>
                <a:cs typeface="Dumondi"/>
                <a:sym typeface="Dumondi"/>
              </a:rPr>
              <a:t>เปลี่ยนเอกสารและข้อมูลให้กลายเป็นผู้ช่วย AI เพื่อการเรียนรู้</a:t>
            </a:r>
          </a:p>
          <a:p>
            <a:pPr algn="ctr">
              <a:lnSpc>
                <a:spcPts val="5074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828800" y="-1828800"/>
            <a:ext cx="21945600" cy="1394461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828800" y="-1828800"/>
            <a:ext cx="21945600" cy="1394461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-1447271" y="-2348568"/>
            <a:ext cx="21182542" cy="1498413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08047A">
                <a:alpha val="100000"/>
              </a:srgbClr>
            </a:gs>
            <a:gs pos="100000">
              <a:srgbClr val="03053B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12680419" y="-13614726"/>
            <a:ext cx="44191454" cy="37783693"/>
          </a:xfrm>
          <a:custGeom>
            <a:avLst/>
            <a:gdLst/>
            <a:ahLst/>
            <a:cxnLst/>
            <a:rect r="r" b="b" t="t" l="l"/>
            <a:pathLst>
              <a:path h="37783693" w="44191454">
                <a:moveTo>
                  <a:pt x="0" y="0"/>
                </a:moveTo>
                <a:lnTo>
                  <a:pt x="44191454" y="0"/>
                </a:lnTo>
                <a:lnTo>
                  <a:pt x="44191454" y="37783693"/>
                </a:lnTo>
                <a:lnTo>
                  <a:pt x="0" y="3778369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85000"/>
            </a:blip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-1040535" y="-4186189"/>
            <a:ext cx="19040150" cy="10812913"/>
            <a:chOff x="0" y="0"/>
            <a:chExt cx="812800" cy="46159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812800" cy="461590"/>
            </a:xfrm>
            <a:custGeom>
              <a:avLst/>
              <a:gdLst/>
              <a:ahLst/>
              <a:cxnLst/>
              <a:rect r="r" b="b" t="t" l="l"/>
              <a:pathLst>
                <a:path h="461590" w="812800">
                  <a:moveTo>
                    <a:pt x="406400" y="0"/>
                  </a:moveTo>
                  <a:cubicBezTo>
                    <a:pt x="181951" y="0"/>
                    <a:pt x="0" y="103330"/>
                    <a:pt x="0" y="230795"/>
                  </a:cubicBezTo>
                  <a:cubicBezTo>
                    <a:pt x="0" y="358259"/>
                    <a:pt x="181951" y="461590"/>
                    <a:pt x="406400" y="461590"/>
                  </a:cubicBezTo>
                  <a:cubicBezTo>
                    <a:pt x="630849" y="461590"/>
                    <a:pt x="812800" y="358259"/>
                    <a:pt x="812800" y="230795"/>
                  </a:cubicBezTo>
                  <a:cubicBezTo>
                    <a:pt x="812800" y="103330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05025C">
                    <a:alpha val="100000"/>
                  </a:srgbClr>
                </a:gs>
                <a:gs pos="33333">
                  <a:srgbClr val="070A68">
                    <a:alpha val="100000"/>
                  </a:srgbClr>
                </a:gs>
                <a:gs pos="66667">
                  <a:srgbClr val="03053B">
                    <a:alpha val="0"/>
                  </a:srgbClr>
                </a:gs>
                <a:gs pos="100000">
                  <a:srgbClr val="03053B">
                    <a:alpha val="0"/>
                  </a:srgbClr>
                </a:gs>
              </a:gsLst>
              <a:path path="circle">
                <a:fillToRect l="50000" r="50000" t="50000" b="50000"/>
              </a:path>
            </a:gradFill>
          </p:spPr>
        </p:sp>
        <p:sp>
          <p:nvSpPr>
            <p:cNvPr name="TextBox 5" id="5"/>
            <p:cNvSpPr txBox="true"/>
            <p:nvPr/>
          </p:nvSpPr>
          <p:spPr>
            <a:xfrm>
              <a:off x="76200" y="-13876"/>
              <a:ext cx="660400" cy="432192"/>
            </a:xfrm>
            <a:prstGeom prst="rect">
              <a:avLst/>
            </a:prstGeom>
          </p:spPr>
          <p:txBody>
            <a:bodyPr anchor="ctr" rtlCol="false" tIns="31087" lIns="31087" bIns="31087" rIns="31087"/>
            <a:lstStyle/>
            <a:p>
              <a:pPr algn="ctr">
                <a:lnSpc>
                  <a:spcPts val="3055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3639396" y="1708186"/>
            <a:ext cx="10263109" cy="9236798"/>
          </a:xfrm>
          <a:custGeom>
            <a:avLst/>
            <a:gdLst/>
            <a:ahLst/>
            <a:cxnLst/>
            <a:rect r="r" b="b" t="t" l="l"/>
            <a:pathLst>
              <a:path h="9236798" w="10263109">
                <a:moveTo>
                  <a:pt x="0" y="0"/>
                </a:moveTo>
                <a:lnTo>
                  <a:pt x="10263109" y="0"/>
                </a:lnTo>
                <a:lnTo>
                  <a:pt x="10263109" y="9236799"/>
                </a:lnTo>
                <a:lnTo>
                  <a:pt x="0" y="92367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5391767" y="3940693"/>
            <a:ext cx="6598815" cy="5568529"/>
            <a:chOff x="0" y="0"/>
            <a:chExt cx="8798419" cy="74247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3164548" y="4032205"/>
              <a:ext cx="4345149" cy="3392501"/>
            </a:xfrm>
            <a:custGeom>
              <a:avLst/>
              <a:gdLst/>
              <a:ahLst/>
              <a:cxnLst/>
              <a:rect r="r" b="b" t="t" l="l"/>
              <a:pathLst>
                <a:path h="3392501" w="4345149">
                  <a:moveTo>
                    <a:pt x="0" y="0"/>
                  </a:moveTo>
                  <a:lnTo>
                    <a:pt x="4345149" y="0"/>
                  </a:lnTo>
                  <a:lnTo>
                    <a:pt x="4345149" y="3392500"/>
                  </a:lnTo>
                  <a:lnTo>
                    <a:pt x="0" y="339250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l="0" t="0" r="0" b="-119881"/>
              </a:stretch>
            </a:blipFill>
          </p:spPr>
        </p:sp>
        <p:sp>
          <p:nvSpPr>
            <p:cNvPr name="Freeform 9" id="9"/>
            <p:cNvSpPr/>
            <p:nvPr/>
          </p:nvSpPr>
          <p:spPr>
            <a:xfrm flipH="false" flipV="false" rot="-678605">
              <a:off x="1776124" y="610932"/>
              <a:ext cx="6623757" cy="3974254"/>
            </a:xfrm>
            <a:custGeom>
              <a:avLst/>
              <a:gdLst/>
              <a:ahLst/>
              <a:cxnLst/>
              <a:rect r="r" b="b" t="t" l="l"/>
              <a:pathLst>
                <a:path h="3974254" w="6623757">
                  <a:moveTo>
                    <a:pt x="0" y="0"/>
                  </a:moveTo>
                  <a:lnTo>
                    <a:pt x="6623757" y="0"/>
                  </a:lnTo>
                  <a:lnTo>
                    <a:pt x="6623757" y="3974254"/>
                  </a:lnTo>
                  <a:lnTo>
                    <a:pt x="0" y="397425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0" t="0" r="0" b="0"/>
              </a:stretch>
            </a:blipFill>
          </p:spPr>
        </p:sp>
        <p:sp>
          <p:nvSpPr>
            <p:cNvPr name="Freeform 10" id="10"/>
            <p:cNvSpPr/>
            <p:nvPr/>
          </p:nvSpPr>
          <p:spPr>
            <a:xfrm flipH="false" flipV="false" rot="-779677">
              <a:off x="7518636" y="2517685"/>
              <a:ext cx="1195776" cy="883380"/>
            </a:xfrm>
            <a:custGeom>
              <a:avLst/>
              <a:gdLst/>
              <a:ahLst/>
              <a:cxnLst/>
              <a:rect r="r" b="b" t="t" l="l"/>
              <a:pathLst>
                <a:path h="883380" w="1195776">
                  <a:moveTo>
                    <a:pt x="0" y="0"/>
                  </a:moveTo>
                  <a:lnTo>
                    <a:pt x="1195776" y="0"/>
                  </a:lnTo>
                  <a:lnTo>
                    <a:pt x="1195776" y="883379"/>
                  </a:lnTo>
                  <a:lnTo>
                    <a:pt x="0" y="8833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 l="0" t="0" r="0" b="0"/>
              </a:stretch>
            </a:blipFill>
          </p:spPr>
        </p:sp>
        <p:sp>
          <p:nvSpPr>
            <p:cNvPr name="Freeform 11" id="11"/>
            <p:cNvSpPr/>
            <p:nvPr/>
          </p:nvSpPr>
          <p:spPr>
            <a:xfrm flipH="false" flipV="false" rot="-1006150">
              <a:off x="343185" y="2228652"/>
              <a:ext cx="2215085" cy="2705447"/>
            </a:xfrm>
            <a:custGeom>
              <a:avLst/>
              <a:gdLst/>
              <a:ahLst/>
              <a:cxnLst/>
              <a:rect r="r" b="b" t="t" l="l"/>
              <a:pathLst>
                <a:path h="2705447" w="2215085">
                  <a:moveTo>
                    <a:pt x="0" y="0"/>
                  </a:moveTo>
                  <a:lnTo>
                    <a:pt x="2215085" y="0"/>
                  </a:lnTo>
                  <a:lnTo>
                    <a:pt x="2215085" y="2705447"/>
                  </a:lnTo>
                  <a:lnTo>
                    <a:pt x="0" y="270544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7"/>
              <a:stretch>
                <a:fillRect l="0" t="0" r="0" b="0"/>
              </a:stretch>
            </a:blipFill>
          </p:spPr>
        </p:sp>
      </p:grpSp>
      <p:sp>
        <p:nvSpPr>
          <p:cNvPr name="TextBox 12" id="12"/>
          <p:cNvSpPr txBox="true"/>
          <p:nvPr/>
        </p:nvSpPr>
        <p:spPr>
          <a:xfrm rot="0">
            <a:off x="-2970219" y="1962154"/>
            <a:ext cx="24228438" cy="1727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999"/>
              </a:lnSpc>
            </a:pPr>
            <a:r>
              <a:rPr lang="en-US" b="true" sz="9999">
                <a:solidFill>
                  <a:srgbClr val="FFFFFF"/>
                </a:solidFill>
                <a:latin typeface="ซุปเปอร์สเปซ Bold"/>
                <a:ea typeface="ซุปเปอร์สเปซ Bold"/>
                <a:cs typeface="ซุปเปอร์สเปซ Bold"/>
                <a:sym typeface="ซุปเปอร์สเปซ Bold"/>
              </a:rPr>
              <a:t>GEMINI NOTEBOOK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57012" y="7011323"/>
            <a:ext cx="2647741" cy="507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4051"/>
              </a:lnSpc>
            </a:pPr>
            <a:r>
              <a:rPr lang="en-US" sz="2894" b="true">
                <a:solidFill>
                  <a:srgbClr val="03002C"/>
                </a:solidFill>
                <a:latin typeface="ซุปเปอร์สเปซ Bold"/>
                <a:ea typeface="ซุปเปอร์สเปซ Bold"/>
                <a:cs typeface="ซุปเปอร์สเปซ Bold"/>
                <a:sym typeface="ซุปเปอร์สเปซ Bold"/>
              </a:rPr>
              <a:t>ไฮไลทท์ของงาน</a:t>
            </a:r>
          </a:p>
        </p:txBody>
      </p:sp>
      <p:sp>
        <p:nvSpPr>
          <p:cNvPr name="Freeform 14" id="14"/>
          <p:cNvSpPr/>
          <p:nvPr/>
        </p:nvSpPr>
        <p:spPr>
          <a:xfrm flipH="false" flipV="false" rot="0">
            <a:off x="5182443" y="2930529"/>
            <a:ext cx="8215184" cy="1441080"/>
          </a:xfrm>
          <a:custGeom>
            <a:avLst/>
            <a:gdLst/>
            <a:ahLst/>
            <a:cxnLst/>
            <a:rect r="r" b="b" t="t" l="l"/>
            <a:pathLst>
              <a:path h="1441080" w="8215184">
                <a:moveTo>
                  <a:pt x="0" y="0"/>
                </a:moveTo>
                <a:lnTo>
                  <a:pt x="8215183" y="0"/>
                </a:lnTo>
                <a:lnTo>
                  <a:pt x="8215183" y="1441080"/>
                </a:lnTo>
                <a:lnTo>
                  <a:pt x="0" y="144108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565368" y="2304916"/>
            <a:ext cx="7835283" cy="685587"/>
          </a:xfrm>
          <a:custGeom>
            <a:avLst/>
            <a:gdLst/>
            <a:ahLst/>
            <a:cxnLst/>
            <a:rect r="r" b="b" t="t" l="l"/>
            <a:pathLst>
              <a:path h="685587" w="7835283">
                <a:moveTo>
                  <a:pt x="0" y="0"/>
                </a:moveTo>
                <a:lnTo>
                  <a:pt x="7835283" y="0"/>
                </a:lnTo>
                <a:lnTo>
                  <a:pt x="7835283" y="685588"/>
                </a:lnTo>
                <a:lnTo>
                  <a:pt x="0" y="6855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4902409" y="442195"/>
            <a:ext cx="2843075" cy="2843075"/>
          </a:xfrm>
          <a:custGeom>
            <a:avLst/>
            <a:gdLst/>
            <a:ahLst/>
            <a:cxnLst/>
            <a:rect r="r" b="b" t="t" l="l"/>
            <a:pathLst>
              <a:path h="2843075" w="2843075">
                <a:moveTo>
                  <a:pt x="0" y="0"/>
                </a:moveTo>
                <a:lnTo>
                  <a:pt x="2843075" y="0"/>
                </a:lnTo>
                <a:lnTo>
                  <a:pt x="2843075" y="2843075"/>
                </a:lnTo>
                <a:lnTo>
                  <a:pt x="0" y="284307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137861" y="658073"/>
            <a:ext cx="2332430" cy="2332430"/>
          </a:xfrm>
          <a:custGeom>
            <a:avLst/>
            <a:gdLst/>
            <a:ahLst/>
            <a:cxnLst/>
            <a:rect r="r" b="b" t="t" l="l"/>
            <a:pathLst>
              <a:path h="2332430" w="2332430">
                <a:moveTo>
                  <a:pt x="0" y="0"/>
                </a:moveTo>
                <a:lnTo>
                  <a:pt x="2332430" y="0"/>
                </a:lnTo>
                <a:lnTo>
                  <a:pt x="2332430" y="2332431"/>
                </a:lnTo>
                <a:lnTo>
                  <a:pt x="0" y="23324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52850" y="3887217"/>
            <a:ext cx="3425035" cy="3425035"/>
          </a:xfrm>
          <a:custGeom>
            <a:avLst/>
            <a:gdLst/>
            <a:ahLst/>
            <a:cxnLst/>
            <a:rect r="r" b="b" t="t" l="l"/>
            <a:pathLst>
              <a:path h="3425035" w="3425035">
                <a:moveTo>
                  <a:pt x="0" y="0"/>
                </a:moveTo>
                <a:lnTo>
                  <a:pt x="3425035" y="0"/>
                </a:lnTo>
                <a:lnTo>
                  <a:pt x="3425035" y="3425036"/>
                </a:lnTo>
                <a:lnTo>
                  <a:pt x="0" y="34250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5337671" y="3887217"/>
            <a:ext cx="3425035" cy="3425035"/>
          </a:xfrm>
          <a:custGeom>
            <a:avLst/>
            <a:gdLst/>
            <a:ahLst/>
            <a:cxnLst/>
            <a:rect r="r" b="b" t="t" l="l"/>
            <a:pathLst>
              <a:path h="3425035" w="3425035">
                <a:moveTo>
                  <a:pt x="0" y="0"/>
                </a:moveTo>
                <a:lnTo>
                  <a:pt x="3425035" y="0"/>
                </a:lnTo>
                <a:lnTo>
                  <a:pt x="3425035" y="3425036"/>
                </a:lnTo>
                <a:lnTo>
                  <a:pt x="0" y="34250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9764856" y="3887217"/>
            <a:ext cx="3425035" cy="3425035"/>
          </a:xfrm>
          <a:custGeom>
            <a:avLst/>
            <a:gdLst/>
            <a:ahLst/>
            <a:cxnLst/>
            <a:rect r="r" b="b" t="t" l="l"/>
            <a:pathLst>
              <a:path h="3425035" w="3425035">
                <a:moveTo>
                  <a:pt x="0" y="0"/>
                </a:moveTo>
                <a:lnTo>
                  <a:pt x="3425035" y="0"/>
                </a:lnTo>
                <a:lnTo>
                  <a:pt x="3425035" y="3425036"/>
                </a:lnTo>
                <a:lnTo>
                  <a:pt x="0" y="34250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4045256" y="3887217"/>
            <a:ext cx="3425035" cy="3425035"/>
          </a:xfrm>
          <a:custGeom>
            <a:avLst/>
            <a:gdLst/>
            <a:ahLst/>
            <a:cxnLst/>
            <a:rect r="r" b="b" t="t" l="l"/>
            <a:pathLst>
              <a:path h="3425035" w="3425035">
                <a:moveTo>
                  <a:pt x="0" y="0"/>
                </a:moveTo>
                <a:lnTo>
                  <a:pt x="3425035" y="0"/>
                </a:lnTo>
                <a:lnTo>
                  <a:pt x="3425035" y="3425036"/>
                </a:lnTo>
                <a:lnTo>
                  <a:pt x="0" y="342503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TextBox 10" id="10"/>
          <p:cNvSpPr txBox="true"/>
          <p:nvPr/>
        </p:nvSpPr>
        <p:spPr>
          <a:xfrm rot="0">
            <a:off x="1028700" y="866775"/>
            <a:ext cx="11460103" cy="1389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21"/>
              </a:lnSpc>
              <a:spcBef>
                <a:spcPct val="0"/>
              </a:spcBef>
            </a:pPr>
            <a:r>
              <a:rPr lang="en-US" sz="8086" b="true">
                <a:solidFill>
                  <a:srgbClr val="DFB3EC"/>
                </a:solidFill>
                <a:latin typeface="Dumondi Heavy"/>
                <a:ea typeface="Dumondi Heavy"/>
                <a:cs typeface="Dumondi Heavy"/>
                <a:sym typeface="Dumondi Heavy"/>
              </a:rPr>
              <a:t>Gemini Notebook คืออะไ</a:t>
            </a:r>
            <a:r>
              <a:rPr lang="en-US" b="true" sz="8086">
                <a:solidFill>
                  <a:srgbClr val="DFB3EC"/>
                </a:solidFill>
                <a:latin typeface="Dumondi Heavy"/>
                <a:ea typeface="Dumondi Heavy"/>
                <a:cs typeface="Dumondi Heavy"/>
                <a:sym typeface="Dumondi Heavy"/>
              </a:rPr>
              <a:t>ร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672339" y="5533060"/>
            <a:ext cx="1786057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</a:t>
            </a:r>
            <a:r>
              <a:rPr lang="en-US" sz="33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หล่งข้อมูล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6191748" y="5533060"/>
            <a:ext cx="1716881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AI วิเคราะ</a:t>
            </a:r>
            <a:r>
              <a:rPr lang="en-US" sz="33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ห์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10661396" y="5533060"/>
            <a:ext cx="1748552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สรุปความรู้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14" id="14"/>
          <p:cNvSpPr txBox="true"/>
          <p:nvPr/>
        </p:nvSpPr>
        <p:spPr>
          <a:xfrm rot="0">
            <a:off x="15199044" y="5533060"/>
            <a:ext cx="1124902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นำไปใช้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15" id="15"/>
          <p:cNvSpPr txBox="true"/>
          <p:nvPr/>
        </p:nvSpPr>
        <p:spPr>
          <a:xfrm rot="0">
            <a:off x="2429755" y="4614032"/>
            <a:ext cx="271224" cy="985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4"/>
              </a:lnSpc>
              <a:spcBef>
                <a:spcPct val="0"/>
              </a:spcBef>
            </a:pPr>
            <a:r>
              <a:rPr lang="en-US" sz="58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1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6867666" y="4598261"/>
            <a:ext cx="365046" cy="985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4"/>
              </a:lnSpc>
              <a:spcBef>
                <a:spcPct val="0"/>
              </a:spcBef>
            </a:pPr>
            <a:r>
              <a:rPr lang="en-US" sz="58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1220744" y="4598261"/>
            <a:ext cx="366474" cy="985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4"/>
              </a:lnSpc>
              <a:spcBef>
                <a:spcPct val="0"/>
              </a:spcBef>
            </a:pPr>
            <a:r>
              <a:rPr lang="en-US" sz="58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3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5570072" y="4614032"/>
            <a:ext cx="375404" cy="985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144"/>
              </a:lnSpc>
              <a:spcBef>
                <a:spcPct val="0"/>
              </a:spcBef>
            </a:pPr>
            <a:r>
              <a:rPr lang="en-US" sz="5817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4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944451" y="7741739"/>
            <a:ext cx="3241834" cy="1516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5"/>
              </a:lnSpc>
              <a:spcBef>
                <a:spcPct val="0"/>
              </a:spcBef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นำเข้าไฟล์ PDF เอ</a:t>
            </a: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กส</a:t>
            </a: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าร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ข้อความหรือลิงก์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6282176" y="7741739"/>
            <a:ext cx="1536025" cy="1516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5"/>
              </a:lnSpc>
              <a:spcBef>
                <a:spcPct val="0"/>
              </a:spcBef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ประมวลผล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</a:p>
          <a:p>
            <a:pPr algn="ctr">
              <a:lnSpc>
                <a:spcPts val="4085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0295569" y="7741739"/>
            <a:ext cx="2583299" cy="1516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5"/>
              </a:lnSpc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ดึงประเด็นสำคัญ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ตอบ</a:t>
            </a: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คำถามตรงจุด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4485233" y="7741739"/>
            <a:ext cx="2920484" cy="15165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85"/>
              </a:lnSpc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สร้างสื่อการสอน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และต่อยอดก</a:t>
            </a:r>
            <a:r>
              <a:rPr lang="en-US" sz="29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ารเรียนรู้</a:t>
            </a:r>
          </a:p>
          <a:p>
            <a:pPr algn="ctr">
              <a:lnSpc>
                <a:spcPts val="408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284164" y="172752"/>
            <a:ext cx="1919105" cy="2263317"/>
          </a:xfrm>
          <a:custGeom>
            <a:avLst/>
            <a:gdLst/>
            <a:ahLst/>
            <a:cxnLst/>
            <a:rect r="r" b="b" t="t" l="l"/>
            <a:pathLst>
              <a:path h="2263317" w="1919105">
                <a:moveTo>
                  <a:pt x="0" y="0"/>
                </a:moveTo>
                <a:lnTo>
                  <a:pt x="1919105" y="0"/>
                </a:lnTo>
                <a:lnTo>
                  <a:pt x="1919105" y="2263317"/>
                </a:lnTo>
                <a:lnTo>
                  <a:pt x="0" y="226331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5486400" y="1795989"/>
            <a:ext cx="7315200" cy="640080"/>
          </a:xfrm>
          <a:custGeom>
            <a:avLst/>
            <a:gdLst/>
            <a:ahLst/>
            <a:cxnLst/>
            <a:rect r="r" b="b" t="t" l="l"/>
            <a:pathLst>
              <a:path h="640080" w="7315200">
                <a:moveTo>
                  <a:pt x="0" y="0"/>
                </a:moveTo>
                <a:lnTo>
                  <a:pt x="7315200" y="0"/>
                </a:lnTo>
                <a:lnTo>
                  <a:pt x="7315200" y="640080"/>
                </a:lnTo>
                <a:lnTo>
                  <a:pt x="0" y="6400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684458" y="427854"/>
            <a:ext cx="17173480" cy="10778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839"/>
              </a:lnSpc>
              <a:spcBef>
                <a:spcPct val="0"/>
              </a:spcBef>
            </a:pPr>
            <a:r>
              <a:rPr lang="en-US" b="true" sz="6314">
                <a:solidFill>
                  <a:srgbClr val="F4CDFF"/>
                </a:solidFill>
                <a:latin typeface="Dumondi Heavy"/>
                <a:ea typeface="Dumondi Heavy"/>
                <a:cs typeface="Dumondi Heavy"/>
                <a:sym typeface="Dumondi Heavy"/>
              </a:rPr>
              <a:t>From NotebookLM to Gemini Notebook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71429" y="2645619"/>
            <a:ext cx="18145142" cy="6627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468"/>
              </a:lnSpc>
              <a:spcBef>
                <a:spcPct val="0"/>
              </a:spcBef>
            </a:pPr>
            <a:r>
              <a:rPr lang="en-US" sz="3905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ความ</a:t>
            </a:r>
            <a:r>
              <a:rPr lang="en-US" sz="3905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แตกต่างสำคัญระหว่าง Gemini Notebook กับแชตบอต</a:t>
            </a:r>
            <a:r>
              <a:rPr lang="en-US" sz="3905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 AI ทั่วไป คือระบบ Source-Grounding</a:t>
            </a:r>
          </a:p>
        </p:txBody>
      </p:sp>
      <p:grpSp>
        <p:nvGrpSpPr>
          <p:cNvPr name="Group 7" id="7"/>
          <p:cNvGrpSpPr/>
          <p:nvPr/>
        </p:nvGrpSpPr>
        <p:grpSpPr>
          <a:xfrm rot="0">
            <a:off x="504768" y="3594161"/>
            <a:ext cx="17132567" cy="1389246"/>
            <a:chOff x="0" y="0"/>
            <a:chExt cx="4708589" cy="38181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708589" cy="381810"/>
            </a:xfrm>
            <a:custGeom>
              <a:avLst/>
              <a:gdLst/>
              <a:ahLst/>
              <a:cxnLst/>
              <a:rect r="r" b="b" t="t" l="l"/>
              <a:pathLst>
                <a:path h="381810" w="4708589">
                  <a:moveTo>
                    <a:pt x="8134" y="0"/>
                  </a:moveTo>
                  <a:lnTo>
                    <a:pt x="4700455" y="0"/>
                  </a:lnTo>
                  <a:cubicBezTo>
                    <a:pt x="4702613" y="0"/>
                    <a:pt x="4704681" y="857"/>
                    <a:pt x="4706207" y="2382"/>
                  </a:cubicBezTo>
                  <a:cubicBezTo>
                    <a:pt x="4707732" y="3908"/>
                    <a:pt x="4708589" y="5977"/>
                    <a:pt x="4708589" y="8134"/>
                  </a:cubicBezTo>
                  <a:lnTo>
                    <a:pt x="4708589" y="373676"/>
                  </a:lnTo>
                  <a:cubicBezTo>
                    <a:pt x="4708589" y="375833"/>
                    <a:pt x="4707732" y="377902"/>
                    <a:pt x="4706207" y="379428"/>
                  </a:cubicBezTo>
                  <a:cubicBezTo>
                    <a:pt x="4704681" y="380953"/>
                    <a:pt x="4702613" y="381810"/>
                    <a:pt x="4700455" y="381810"/>
                  </a:cubicBezTo>
                  <a:lnTo>
                    <a:pt x="8134" y="381810"/>
                  </a:lnTo>
                  <a:cubicBezTo>
                    <a:pt x="5977" y="381810"/>
                    <a:pt x="3908" y="380953"/>
                    <a:pt x="2382" y="379428"/>
                  </a:cubicBezTo>
                  <a:cubicBezTo>
                    <a:pt x="857" y="377902"/>
                    <a:pt x="0" y="375833"/>
                    <a:pt x="0" y="373676"/>
                  </a:cubicBezTo>
                  <a:lnTo>
                    <a:pt x="0" y="8134"/>
                  </a:lnTo>
                  <a:cubicBezTo>
                    <a:pt x="0" y="5977"/>
                    <a:pt x="857" y="3908"/>
                    <a:pt x="2382" y="2382"/>
                  </a:cubicBezTo>
                  <a:cubicBezTo>
                    <a:pt x="3908" y="857"/>
                    <a:pt x="5977" y="0"/>
                    <a:pt x="813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708589" cy="438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504768" y="5269156"/>
            <a:ext cx="17132567" cy="1389246"/>
            <a:chOff x="0" y="0"/>
            <a:chExt cx="4708589" cy="38181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4708589" cy="381810"/>
            </a:xfrm>
            <a:custGeom>
              <a:avLst/>
              <a:gdLst/>
              <a:ahLst/>
              <a:cxnLst/>
              <a:rect r="r" b="b" t="t" l="l"/>
              <a:pathLst>
                <a:path h="381810" w="4708589">
                  <a:moveTo>
                    <a:pt x="8134" y="0"/>
                  </a:moveTo>
                  <a:lnTo>
                    <a:pt x="4700455" y="0"/>
                  </a:lnTo>
                  <a:cubicBezTo>
                    <a:pt x="4702613" y="0"/>
                    <a:pt x="4704681" y="857"/>
                    <a:pt x="4706207" y="2382"/>
                  </a:cubicBezTo>
                  <a:cubicBezTo>
                    <a:pt x="4707732" y="3908"/>
                    <a:pt x="4708589" y="5977"/>
                    <a:pt x="4708589" y="8134"/>
                  </a:cubicBezTo>
                  <a:lnTo>
                    <a:pt x="4708589" y="373676"/>
                  </a:lnTo>
                  <a:cubicBezTo>
                    <a:pt x="4708589" y="375833"/>
                    <a:pt x="4707732" y="377902"/>
                    <a:pt x="4706207" y="379428"/>
                  </a:cubicBezTo>
                  <a:cubicBezTo>
                    <a:pt x="4704681" y="380953"/>
                    <a:pt x="4702613" y="381810"/>
                    <a:pt x="4700455" y="381810"/>
                  </a:cubicBezTo>
                  <a:lnTo>
                    <a:pt x="8134" y="381810"/>
                  </a:lnTo>
                  <a:cubicBezTo>
                    <a:pt x="5977" y="381810"/>
                    <a:pt x="3908" y="380953"/>
                    <a:pt x="2382" y="379428"/>
                  </a:cubicBezTo>
                  <a:cubicBezTo>
                    <a:pt x="857" y="377902"/>
                    <a:pt x="0" y="375833"/>
                    <a:pt x="0" y="373676"/>
                  </a:cubicBezTo>
                  <a:lnTo>
                    <a:pt x="0" y="8134"/>
                  </a:lnTo>
                  <a:cubicBezTo>
                    <a:pt x="0" y="5977"/>
                    <a:pt x="857" y="3908"/>
                    <a:pt x="2382" y="2382"/>
                  </a:cubicBezTo>
                  <a:cubicBezTo>
                    <a:pt x="3908" y="857"/>
                    <a:pt x="5977" y="0"/>
                    <a:pt x="813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4708589" cy="438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504768" y="6944152"/>
            <a:ext cx="17132567" cy="1389246"/>
            <a:chOff x="0" y="0"/>
            <a:chExt cx="4708589" cy="38181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4708589" cy="381810"/>
            </a:xfrm>
            <a:custGeom>
              <a:avLst/>
              <a:gdLst/>
              <a:ahLst/>
              <a:cxnLst/>
              <a:rect r="r" b="b" t="t" l="l"/>
              <a:pathLst>
                <a:path h="381810" w="4708589">
                  <a:moveTo>
                    <a:pt x="8134" y="0"/>
                  </a:moveTo>
                  <a:lnTo>
                    <a:pt x="4700455" y="0"/>
                  </a:lnTo>
                  <a:cubicBezTo>
                    <a:pt x="4702613" y="0"/>
                    <a:pt x="4704681" y="857"/>
                    <a:pt x="4706207" y="2382"/>
                  </a:cubicBezTo>
                  <a:cubicBezTo>
                    <a:pt x="4707732" y="3908"/>
                    <a:pt x="4708589" y="5977"/>
                    <a:pt x="4708589" y="8134"/>
                  </a:cubicBezTo>
                  <a:lnTo>
                    <a:pt x="4708589" y="373676"/>
                  </a:lnTo>
                  <a:cubicBezTo>
                    <a:pt x="4708589" y="375833"/>
                    <a:pt x="4707732" y="377902"/>
                    <a:pt x="4706207" y="379428"/>
                  </a:cubicBezTo>
                  <a:cubicBezTo>
                    <a:pt x="4704681" y="380953"/>
                    <a:pt x="4702613" y="381810"/>
                    <a:pt x="4700455" y="381810"/>
                  </a:cubicBezTo>
                  <a:lnTo>
                    <a:pt x="8134" y="381810"/>
                  </a:lnTo>
                  <a:cubicBezTo>
                    <a:pt x="5977" y="381810"/>
                    <a:pt x="3908" y="380953"/>
                    <a:pt x="2382" y="379428"/>
                  </a:cubicBezTo>
                  <a:cubicBezTo>
                    <a:pt x="857" y="377902"/>
                    <a:pt x="0" y="375833"/>
                    <a:pt x="0" y="373676"/>
                  </a:cubicBezTo>
                  <a:lnTo>
                    <a:pt x="0" y="8134"/>
                  </a:lnTo>
                  <a:cubicBezTo>
                    <a:pt x="0" y="5977"/>
                    <a:pt x="857" y="3908"/>
                    <a:pt x="2382" y="2382"/>
                  </a:cubicBezTo>
                  <a:cubicBezTo>
                    <a:pt x="3908" y="857"/>
                    <a:pt x="5977" y="0"/>
                    <a:pt x="813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4708589" cy="438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504768" y="8619147"/>
            <a:ext cx="17132567" cy="1389246"/>
            <a:chOff x="0" y="0"/>
            <a:chExt cx="4708589" cy="381810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4708589" cy="381810"/>
            </a:xfrm>
            <a:custGeom>
              <a:avLst/>
              <a:gdLst/>
              <a:ahLst/>
              <a:cxnLst/>
              <a:rect r="r" b="b" t="t" l="l"/>
              <a:pathLst>
                <a:path h="381810" w="4708589">
                  <a:moveTo>
                    <a:pt x="8134" y="0"/>
                  </a:moveTo>
                  <a:lnTo>
                    <a:pt x="4700455" y="0"/>
                  </a:lnTo>
                  <a:cubicBezTo>
                    <a:pt x="4702613" y="0"/>
                    <a:pt x="4704681" y="857"/>
                    <a:pt x="4706207" y="2382"/>
                  </a:cubicBezTo>
                  <a:cubicBezTo>
                    <a:pt x="4707732" y="3908"/>
                    <a:pt x="4708589" y="5977"/>
                    <a:pt x="4708589" y="8134"/>
                  </a:cubicBezTo>
                  <a:lnTo>
                    <a:pt x="4708589" y="373676"/>
                  </a:lnTo>
                  <a:cubicBezTo>
                    <a:pt x="4708589" y="375833"/>
                    <a:pt x="4707732" y="377902"/>
                    <a:pt x="4706207" y="379428"/>
                  </a:cubicBezTo>
                  <a:cubicBezTo>
                    <a:pt x="4704681" y="380953"/>
                    <a:pt x="4702613" y="381810"/>
                    <a:pt x="4700455" y="381810"/>
                  </a:cubicBezTo>
                  <a:lnTo>
                    <a:pt x="8134" y="381810"/>
                  </a:lnTo>
                  <a:cubicBezTo>
                    <a:pt x="5977" y="381810"/>
                    <a:pt x="3908" y="380953"/>
                    <a:pt x="2382" y="379428"/>
                  </a:cubicBezTo>
                  <a:cubicBezTo>
                    <a:pt x="857" y="377902"/>
                    <a:pt x="0" y="375833"/>
                    <a:pt x="0" y="373676"/>
                  </a:cubicBezTo>
                  <a:lnTo>
                    <a:pt x="0" y="8134"/>
                  </a:lnTo>
                  <a:cubicBezTo>
                    <a:pt x="0" y="5977"/>
                    <a:pt x="857" y="3908"/>
                    <a:pt x="2382" y="2382"/>
                  </a:cubicBezTo>
                  <a:cubicBezTo>
                    <a:pt x="3908" y="857"/>
                    <a:pt x="5977" y="0"/>
                    <a:pt x="813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4708589" cy="4389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sp>
        <p:nvSpPr>
          <p:cNvPr name="TextBox 19" id="19"/>
          <p:cNvSpPr txBox="true"/>
          <p:nvPr/>
        </p:nvSpPr>
        <p:spPr>
          <a:xfrm rot="0">
            <a:off x="693785" y="3689411"/>
            <a:ext cx="16754532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ตอบจากเอกสารของคุณเท่านั้น คือ AI จะจำกัดขอบเขตการคำนวณและอ้างอิงเฉพาะจากไฟล์และแหล่งข้อมูล</a:t>
            </a:r>
          </a:p>
          <a:p>
            <a:pPr algn="l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ที่คุณอัปโหลดเข้าไปในสมุดโน้ตเล่มนั้นๆ 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684458" y="5364406"/>
            <a:ext cx="17132567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ช่วยลดปัญหาข้อมูลเท็จ/คำตอบหลอน  (AI Hallucination) ได้อย่างมีประสิทธิภาพ</a:t>
            </a:r>
          </a:p>
          <a:p>
            <a:pPr algn="l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684458" y="7029877"/>
            <a:ext cx="17132567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การอ้างอิงแบบระบุพิกัด คือ ทุกคำตอบจะมีหมายเลขกำกับที่สามารถคลิกเพื่อย้อนกลับไปดูข้อความหรือภาพต้นฉบับในเอกสารได้อย่างแม่นยำ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684458" y="8714397"/>
            <a:ext cx="16763859" cy="114445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ความเป็นส่วนตัวของข้อมูล คือ ข้อมูล บทสนทนา และไฟล์ที่อัปโหลดจะไม่ถูกนำไปใช้ในการฝึกฝน (Train) โมเดล AI หลักของ Google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284" y="2134412"/>
            <a:ext cx="5816734" cy="2118304"/>
          </a:xfrm>
          <a:custGeom>
            <a:avLst/>
            <a:gdLst/>
            <a:ahLst/>
            <a:cxnLst/>
            <a:rect r="r" b="b" t="t" l="l"/>
            <a:pathLst>
              <a:path h="2118304" w="5816734">
                <a:moveTo>
                  <a:pt x="0" y="0"/>
                </a:moveTo>
                <a:lnTo>
                  <a:pt x="5816734" y="0"/>
                </a:lnTo>
                <a:lnTo>
                  <a:pt x="5816734" y="2118304"/>
                </a:lnTo>
                <a:lnTo>
                  <a:pt x="0" y="21183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96116" r="-6057" b="-9450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24728" y="5304277"/>
            <a:ext cx="4034572" cy="4670995"/>
          </a:xfrm>
          <a:custGeom>
            <a:avLst/>
            <a:gdLst/>
            <a:ahLst/>
            <a:cxnLst/>
            <a:rect r="r" b="b" t="t" l="l"/>
            <a:pathLst>
              <a:path h="4670995" w="4034572">
                <a:moveTo>
                  <a:pt x="0" y="0"/>
                </a:moveTo>
                <a:lnTo>
                  <a:pt x="4034572" y="0"/>
                </a:lnTo>
                <a:lnTo>
                  <a:pt x="4034572" y="4670995"/>
                </a:lnTo>
                <a:lnTo>
                  <a:pt x="0" y="46709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66612" y="-1066899"/>
            <a:ext cx="3586738" cy="3586738"/>
          </a:xfrm>
          <a:custGeom>
            <a:avLst/>
            <a:gdLst/>
            <a:ahLst/>
            <a:cxnLst/>
            <a:rect r="r" b="b" t="t" l="l"/>
            <a:pathLst>
              <a:path h="3586738" w="3586738">
                <a:moveTo>
                  <a:pt x="0" y="0"/>
                </a:moveTo>
                <a:lnTo>
                  <a:pt x="3586739" y="0"/>
                </a:lnTo>
                <a:lnTo>
                  <a:pt x="3586739" y="3586738"/>
                </a:lnTo>
                <a:lnTo>
                  <a:pt x="0" y="35867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5238" y="5246511"/>
            <a:ext cx="10681233" cy="4786527"/>
          </a:xfrm>
          <a:custGeom>
            <a:avLst/>
            <a:gdLst/>
            <a:ahLst/>
            <a:cxnLst/>
            <a:rect r="r" b="b" t="t" l="l"/>
            <a:pathLst>
              <a:path h="4786527" w="10681233">
                <a:moveTo>
                  <a:pt x="0" y="0"/>
                </a:moveTo>
                <a:lnTo>
                  <a:pt x="10681233" y="0"/>
                </a:lnTo>
                <a:lnTo>
                  <a:pt x="10681233" y="4786527"/>
                </a:lnTo>
                <a:lnTo>
                  <a:pt x="0" y="47865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028700" y="5246511"/>
            <a:ext cx="2865497" cy="4786527"/>
            <a:chOff x="0" y="0"/>
            <a:chExt cx="754699" cy="12606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54699" cy="1260649"/>
            </a:xfrm>
            <a:custGeom>
              <a:avLst/>
              <a:gdLst/>
              <a:ahLst/>
              <a:cxnLst/>
              <a:rect r="r" b="b" t="t" l="l"/>
              <a:pathLst>
                <a:path h="1260649" w="754699">
                  <a:moveTo>
                    <a:pt x="0" y="0"/>
                  </a:moveTo>
                  <a:lnTo>
                    <a:pt x="754699" y="0"/>
                  </a:lnTo>
                  <a:lnTo>
                    <a:pt x="754699" y="1260649"/>
                  </a:lnTo>
                  <a:lnTo>
                    <a:pt x="0" y="1260649"/>
                  </a:lnTo>
                  <a:close/>
                </a:path>
              </a:pathLst>
            </a:custGeom>
            <a:ln w="95250" cap="sq">
              <a:solidFill>
                <a:srgbClr val="FF1A04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754699" cy="13177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51833" y="291245"/>
            <a:ext cx="13194942" cy="1322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22"/>
              </a:lnSpc>
              <a:spcBef>
                <a:spcPct val="0"/>
              </a:spcBef>
            </a:pPr>
            <a:r>
              <a:rPr lang="en-US" b="true" sz="773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โค</a:t>
            </a:r>
            <a:r>
              <a:rPr lang="en-US" b="true" sz="773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รงสร้างการทำงาน 3 คอลัมน์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1640582" y="1440570"/>
            <a:ext cx="18430420" cy="729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4"/>
              </a:lnSpc>
              <a:spcBef>
                <a:spcPct val="0"/>
              </a:spcBef>
            </a:pPr>
            <a:r>
              <a:rPr lang="en-US" b="true" sz="4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หน้าจอของ GE</a:t>
            </a:r>
            <a:r>
              <a:rPr lang="en-US" b="true" sz="4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MINI NOTEBOOK แบ่งออกเป็น 3 ส่วนหลัก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028700" y="2870187"/>
            <a:ext cx="4228624" cy="580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7"/>
              </a:lnSpc>
              <a:spcBef>
                <a:spcPct val="0"/>
              </a:spcBef>
            </a:pPr>
            <a:r>
              <a:rPr lang="en-US" b="true" sz="3412" i="true">
                <a:solidFill>
                  <a:srgbClr val="0097B2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1.Sources (ค</a:t>
            </a:r>
            <a:r>
              <a:rPr lang="en-US" b="true" sz="3412" i="true">
                <a:solidFill>
                  <a:srgbClr val="0097B2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อลัมน์ซ้าย)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28700" y="4155115"/>
            <a:ext cx="15917109" cy="13900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7"/>
              </a:lnSpc>
              <a:spcBef>
                <a:spcPct val="0"/>
              </a:spcBef>
            </a:pP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สำหรับใส่นำ</a:t>
            </a: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เข้าแหล่งข้อมูล ร</a:t>
            </a: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องรับหลากหลายรูปแบบ 1.เช่น ไฟล์ PDF, DOCX, PPTX, Google Docs/Slides, เว็บไซต์ (URLs), วิดีโอ </a:t>
            </a:r>
          </a:p>
          <a:p>
            <a:pPr algn="l">
              <a:lnSpc>
                <a:spcPts val="3707"/>
              </a:lnSpc>
              <a:spcBef>
                <a:spcPct val="0"/>
              </a:spcBef>
            </a:pP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YouTube, ไฟล์เสียง และตาราง CSV รวมถึงฟังก์ชัน Deep Research ที่ให้ AI ค้นหาข้อมูลเชิงลึกจากเว็บมาเติมให้อัตโนมัติ</a:t>
            </a:r>
          </a:p>
          <a:p>
            <a:pPr algn="l">
              <a:lnSpc>
                <a:spcPts val="3707"/>
              </a:lnSpc>
              <a:spcBef>
                <a:spcPct val="0"/>
              </a:spcBef>
            </a:pP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 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261" y="1814322"/>
            <a:ext cx="7574628" cy="2758483"/>
          </a:xfrm>
          <a:custGeom>
            <a:avLst/>
            <a:gdLst/>
            <a:ahLst/>
            <a:cxnLst/>
            <a:rect r="r" b="b" t="t" l="l"/>
            <a:pathLst>
              <a:path h="2758483" w="7574628">
                <a:moveTo>
                  <a:pt x="0" y="0"/>
                </a:moveTo>
                <a:lnTo>
                  <a:pt x="7574628" y="0"/>
                </a:lnTo>
                <a:lnTo>
                  <a:pt x="7574628" y="2758483"/>
                </a:lnTo>
                <a:lnTo>
                  <a:pt x="0" y="275848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96116" r="-6057" b="-9450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24728" y="5304277"/>
            <a:ext cx="4034572" cy="4670995"/>
          </a:xfrm>
          <a:custGeom>
            <a:avLst/>
            <a:gdLst/>
            <a:ahLst/>
            <a:cxnLst/>
            <a:rect r="r" b="b" t="t" l="l"/>
            <a:pathLst>
              <a:path h="4670995" w="4034572">
                <a:moveTo>
                  <a:pt x="0" y="0"/>
                </a:moveTo>
                <a:lnTo>
                  <a:pt x="4034572" y="0"/>
                </a:lnTo>
                <a:lnTo>
                  <a:pt x="4034572" y="4670995"/>
                </a:lnTo>
                <a:lnTo>
                  <a:pt x="0" y="46709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66612" y="-1066899"/>
            <a:ext cx="3586738" cy="3586738"/>
          </a:xfrm>
          <a:custGeom>
            <a:avLst/>
            <a:gdLst/>
            <a:ahLst/>
            <a:cxnLst/>
            <a:rect r="r" b="b" t="t" l="l"/>
            <a:pathLst>
              <a:path h="3586738" w="3586738">
                <a:moveTo>
                  <a:pt x="0" y="0"/>
                </a:moveTo>
                <a:lnTo>
                  <a:pt x="3586739" y="0"/>
                </a:lnTo>
                <a:lnTo>
                  <a:pt x="3586739" y="3586738"/>
                </a:lnTo>
                <a:lnTo>
                  <a:pt x="0" y="35867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5238" y="5246511"/>
            <a:ext cx="10681233" cy="4786527"/>
          </a:xfrm>
          <a:custGeom>
            <a:avLst/>
            <a:gdLst/>
            <a:ahLst/>
            <a:cxnLst/>
            <a:rect r="r" b="b" t="t" l="l"/>
            <a:pathLst>
              <a:path h="4786527" w="10681233">
                <a:moveTo>
                  <a:pt x="0" y="0"/>
                </a:moveTo>
                <a:lnTo>
                  <a:pt x="10681233" y="0"/>
                </a:lnTo>
                <a:lnTo>
                  <a:pt x="10681233" y="4786527"/>
                </a:lnTo>
                <a:lnTo>
                  <a:pt x="0" y="47865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3824575" y="5246511"/>
            <a:ext cx="5162679" cy="4786527"/>
            <a:chOff x="0" y="0"/>
            <a:chExt cx="1359718" cy="1260649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59718" cy="1260649"/>
            </a:xfrm>
            <a:custGeom>
              <a:avLst/>
              <a:gdLst/>
              <a:ahLst/>
              <a:cxnLst/>
              <a:rect r="r" b="b" t="t" l="l"/>
              <a:pathLst>
                <a:path h="1260649" w="1359718">
                  <a:moveTo>
                    <a:pt x="0" y="0"/>
                  </a:moveTo>
                  <a:lnTo>
                    <a:pt x="1359718" y="0"/>
                  </a:lnTo>
                  <a:lnTo>
                    <a:pt x="1359718" y="1260649"/>
                  </a:lnTo>
                  <a:lnTo>
                    <a:pt x="0" y="1260649"/>
                  </a:lnTo>
                  <a:close/>
                </a:path>
              </a:pathLst>
            </a:custGeom>
            <a:ln w="95250" cap="sq">
              <a:solidFill>
                <a:srgbClr val="FF1A04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1359718" cy="131779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51833" y="291245"/>
            <a:ext cx="13194942" cy="1322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22"/>
              </a:lnSpc>
              <a:spcBef>
                <a:spcPct val="0"/>
              </a:spcBef>
            </a:pPr>
            <a:r>
              <a:rPr lang="en-US" b="true" sz="773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โค</a:t>
            </a:r>
            <a:r>
              <a:rPr lang="en-US" b="true" sz="773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รงสร้างการทำงาน 3 คอลัมน์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1640582" y="1440570"/>
            <a:ext cx="18430420" cy="729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4"/>
              </a:lnSpc>
              <a:spcBef>
                <a:spcPct val="0"/>
              </a:spcBef>
            </a:pPr>
            <a:r>
              <a:rPr lang="en-US" b="true" sz="4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หน้าจอของ GE</a:t>
            </a:r>
            <a:r>
              <a:rPr lang="en-US" b="true" sz="4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MINI NOTEBOOK แบ่งออกเป็น 3 ส่วนหลัก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58439" y="2992531"/>
            <a:ext cx="5446872" cy="580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7"/>
              </a:lnSpc>
              <a:spcBef>
                <a:spcPct val="0"/>
              </a:spcBef>
            </a:pPr>
            <a:r>
              <a:rPr lang="en-US" b="true" sz="3412" i="true">
                <a:solidFill>
                  <a:srgbClr val="0097B2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2.Chat &amp; Agent (ค</a:t>
            </a:r>
            <a:r>
              <a:rPr lang="en-US" b="true" sz="3412" i="true">
                <a:solidFill>
                  <a:srgbClr val="0097B2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อลัมน์กลาง)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7945" y="4419264"/>
            <a:ext cx="9105662" cy="456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7"/>
              </a:lnSpc>
              <a:spcBef>
                <a:spcPct val="0"/>
              </a:spcBef>
            </a:pP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พื</a:t>
            </a: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้นที่พูดคุย ถ</a:t>
            </a: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าม-ตอบ วิเคราะห์ข้อมูล และเชื่อมต่อกับโมเดลเอเจนต์ Gemini 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51833" y="2149854"/>
            <a:ext cx="6074021" cy="2212001"/>
          </a:xfrm>
          <a:custGeom>
            <a:avLst/>
            <a:gdLst/>
            <a:ahLst/>
            <a:cxnLst/>
            <a:rect r="r" b="b" t="t" l="l"/>
            <a:pathLst>
              <a:path h="2212001" w="6074021">
                <a:moveTo>
                  <a:pt x="0" y="0"/>
                </a:moveTo>
                <a:lnTo>
                  <a:pt x="6074022" y="0"/>
                </a:lnTo>
                <a:lnTo>
                  <a:pt x="6074022" y="2212001"/>
                </a:lnTo>
                <a:lnTo>
                  <a:pt x="0" y="221200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-96116" r="-6057" b="-94504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224728" y="5304277"/>
            <a:ext cx="4034572" cy="4670995"/>
          </a:xfrm>
          <a:custGeom>
            <a:avLst/>
            <a:gdLst/>
            <a:ahLst/>
            <a:cxnLst/>
            <a:rect r="r" b="b" t="t" l="l"/>
            <a:pathLst>
              <a:path h="4670995" w="4034572">
                <a:moveTo>
                  <a:pt x="0" y="0"/>
                </a:moveTo>
                <a:lnTo>
                  <a:pt x="4034572" y="0"/>
                </a:lnTo>
                <a:lnTo>
                  <a:pt x="4034572" y="4670995"/>
                </a:lnTo>
                <a:lnTo>
                  <a:pt x="0" y="467099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5766612" y="-1066899"/>
            <a:ext cx="3586738" cy="3586738"/>
          </a:xfrm>
          <a:custGeom>
            <a:avLst/>
            <a:gdLst/>
            <a:ahLst/>
            <a:cxnLst/>
            <a:rect r="r" b="b" t="t" l="l"/>
            <a:pathLst>
              <a:path h="3586738" w="3586738">
                <a:moveTo>
                  <a:pt x="0" y="0"/>
                </a:moveTo>
                <a:lnTo>
                  <a:pt x="3586739" y="0"/>
                </a:lnTo>
                <a:lnTo>
                  <a:pt x="3586739" y="3586738"/>
                </a:lnTo>
                <a:lnTo>
                  <a:pt x="0" y="358673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085238" y="5246511"/>
            <a:ext cx="10681233" cy="4786527"/>
          </a:xfrm>
          <a:custGeom>
            <a:avLst/>
            <a:gdLst/>
            <a:ahLst/>
            <a:cxnLst/>
            <a:rect r="r" b="b" t="t" l="l"/>
            <a:pathLst>
              <a:path h="4786527" w="10681233">
                <a:moveTo>
                  <a:pt x="0" y="0"/>
                </a:moveTo>
                <a:lnTo>
                  <a:pt x="10681233" y="0"/>
                </a:lnTo>
                <a:lnTo>
                  <a:pt x="10681233" y="4786527"/>
                </a:lnTo>
                <a:lnTo>
                  <a:pt x="0" y="4786527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8954715" y="5642734"/>
            <a:ext cx="2811756" cy="4390304"/>
            <a:chOff x="0" y="0"/>
            <a:chExt cx="740545" cy="115629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40545" cy="1156294"/>
            </a:xfrm>
            <a:custGeom>
              <a:avLst/>
              <a:gdLst/>
              <a:ahLst/>
              <a:cxnLst/>
              <a:rect r="r" b="b" t="t" l="l"/>
              <a:pathLst>
                <a:path h="1156294" w="740545">
                  <a:moveTo>
                    <a:pt x="0" y="0"/>
                  </a:moveTo>
                  <a:lnTo>
                    <a:pt x="740545" y="0"/>
                  </a:lnTo>
                  <a:lnTo>
                    <a:pt x="740545" y="1156294"/>
                  </a:lnTo>
                  <a:lnTo>
                    <a:pt x="0" y="1156294"/>
                  </a:lnTo>
                  <a:close/>
                </a:path>
              </a:pathLst>
            </a:custGeom>
            <a:ln w="95250" cap="sq">
              <a:solidFill>
                <a:srgbClr val="FF1A04"/>
              </a:solidFill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740545" cy="1213444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351833" y="291245"/>
            <a:ext cx="13194942" cy="13225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0822"/>
              </a:lnSpc>
              <a:spcBef>
                <a:spcPct val="0"/>
              </a:spcBef>
            </a:pPr>
            <a:r>
              <a:rPr lang="en-US" b="true" sz="773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โค</a:t>
            </a:r>
            <a:r>
              <a:rPr lang="en-US" b="true" sz="773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รงสร้างการทำงาน 3 คอลัมน์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-1640582" y="1440570"/>
            <a:ext cx="18430420" cy="729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984"/>
              </a:lnSpc>
              <a:spcBef>
                <a:spcPct val="0"/>
              </a:spcBef>
            </a:pPr>
            <a:r>
              <a:rPr lang="en-US" b="true" sz="4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หน้าจอของ GE</a:t>
            </a:r>
            <a:r>
              <a:rPr lang="en-US" b="true" sz="4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MINI NOTEBOOK แบ่งออกเป็น 3 ส่วนหลัก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0111" y="2999929"/>
            <a:ext cx="3929658" cy="5800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77"/>
              </a:lnSpc>
              <a:spcBef>
                <a:spcPct val="0"/>
              </a:spcBef>
            </a:pPr>
            <a:r>
              <a:rPr lang="en-US" b="true" sz="3412" i="true">
                <a:solidFill>
                  <a:srgbClr val="0097B2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3.Studio (ค</a:t>
            </a:r>
            <a:r>
              <a:rPr lang="en-US" b="true" sz="3412" i="true">
                <a:solidFill>
                  <a:srgbClr val="0097B2"/>
                </a:solidFill>
                <a:latin typeface="Dumondi Heavy Italics"/>
                <a:ea typeface="Dumondi Heavy Italics"/>
                <a:cs typeface="Dumondi Heavy Italics"/>
                <a:sym typeface="Dumondi Heavy Italics"/>
              </a:rPr>
              <a:t>อลัมน์ขวา)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7945" y="4419264"/>
            <a:ext cx="6333768" cy="4566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07"/>
              </a:lnSpc>
              <a:spcBef>
                <a:spcPct val="0"/>
              </a:spcBef>
            </a:pP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ผลิตสื</a:t>
            </a: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่อและผลลัพธ์ก</a:t>
            </a:r>
            <a:r>
              <a:rPr lang="en-US" sz="264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ารเรียนรู้ได้หลากหลายรูปแบบ 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66612" y="-1066899"/>
            <a:ext cx="3586738" cy="3586738"/>
          </a:xfrm>
          <a:custGeom>
            <a:avLst/>
            <a:gdLst/>
            <a:ahLst/>
            <a:cxnLst/>
            <a:rect r="r" b="b" t="t" l="l"/>
            <a:pathLst>
              <a:path h="3586738" w="3586738">
                <a:moveTo>
                  <a:pt x="0" y="0"/>
                </a:moveTo>
                <a:lnTo>
                  <a:pt x="3586739" y="0"/>
                </a:lnTo>
                <a:lnTo>
                  <a:pt x="3586739" y="3586738"/>
                </a:lnTo>
                <a:lnTo>
                  <a:pt x="0" y="35867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070011" y="589692"/>
            <a:ext cx="6147978" cy="9107617"/>
          </a:xfrm>
          <a:custGeom>
            <a:avLst/>
            <a:gdLst/>
            <a:ahLst/>
            <a:cxnLst/>
            <a:rect r="r" b="b" t="t" l="l"/>
            <a:pathLst>
              <a:path h="9107617" w="6147978">
                <a:moveTo>
                  <a:pt x="0" y="0"/>
                </a:moveTo>
                <a:lnTo>
                  <a:pt x="6147978" y="0"/>
                </a:lnTo>
                <a:lnTo>
                  <a:pt x="6147978" y="9107616"/>
                </a:lnTo>
                <a:lnTo>
                  <a:pt x="0" y="910761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4740878" y="1288256"/>
            <a:ext cx="8890159" cy="1385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21"/>
              </a:lnSpc>
              <a:spcBef>
                <a:spcPct val="0"/>
              </a:spcBef>
            </a:pPr>
            <a:r>
              <a:rPr lang="en-US" b="true" sz="8086">
                <a:solidFill>
                  <a:srgbClr val="FFE180"/>
                </a:solidFill>
                <a:latin typeface="Dumondi Heavy"/>
                <a:ea typeface="Dumondi Heavy"/>
                <a:cs typeface="Dumondi Heavy"/>
                <a:sym typeface="Dumondi Heavy"/>
              </a:rPr>
              <a:t>ทำอะไรได้บ้าง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4220802" y="2385171"/>
            <a:ext cx="9930313" cy="868902"/>
          </a:xfrm>
          <a:custGeom>
            <a:avLst/>
            <a:gdLst/>
            <a:ahLst/>
            <a:cxnLst/>
            <a:rect r="r" b="b" t="t" l="l"/>
            <a:pathLst>
              <a:path h="868902" w="9930313">
                <a:moveTo>
                  <a:pt x="0" y="0"/>
                </a:moveTo>
                <a:lnTo>
                  <a:pt x="9930313" y="0"/>
                </a:lnTo>
                <a:lnTo>
                  <a:pt x="9930313" y="868903"/>
                </a:lnTo>
                <a:lnTo>
                  <a:pt x="0" y="86890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84111" y="3537817"/>
            <a:ext cx="2936761" cy="2936761"/>
          </a:xfrm>
          <a:custGeom>
            <a:avLst/>
            <a:gdLst/>
            <a:ahLst/>
            <a:cxnLst/>
            <a:rect r="r" b="b" t="t" l="l"/>
            <a:pathLst>
              <a:path h="2936761" w="2936761">
                <a:moveTo>
                  <a:pt x="0" y="0"/>
                </a:moveTo>
                <a:lnTo>
                  <a:pt x="2936761" y="0"/>
                </a:lnTo>
                <a:lnTo>
                  <a:pt x="2936761" y="2936761"/>
                </a:lnTo>
                <a:lnTo>
                  <a:pt x="0" y="293676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6" id="6"/>
          <p:cNvSpPr/>
          <p:nvPr/>
        </p:nvSpPr>
        <p:spPr>
          <a:xfrm flipH="false" flipV="false" rot="0">
            <a:off x="834059" y="3413039"/>
            <a:ext cx="3002113" cy="3002113"/>
          </a:xfrm>
          <a:custGeom>
            <a:avLst/>
            <a:gdLst/>
            <a:ahLst/>
            <a:cxnLst/>
            <a:rect r="r" b="b" t="t" l="l"/>
            <a:pathLst>
              <a:path h="3002113" w="3002113">
                <a:moveTo>
                  <a:pt x="0" y="0"/>
                </a:moveTo>
                <a:lnTo>
                  <a:pt x="3002114" y="0"/>
                </a:lnTo>
                <a:lnTo>
                  <a:pt x="3002114" y="3002113"/>
                </a:lnTo>
                <a:lnTo>
                  <a:pt x="0" y="30021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7" id="7"/>
          <p:cNvSpPr/>
          <p:nvPr/>
        </p:nvSpPr>
        <p:spPr>
          <a:xfrm flipH="false" flipV="false" rot="0">
            <a:off x="6722259" y="3478391"/>
            <a:ext cx="3089370" cy="3089370"/>
          </a:xfrm>
          <a:custGeom>
            <a:avLst/>
            <a:gdLst/>
            <a:ahLst/>
            <a:cxnLst/>
            <a:rect r="r" b="b" t="t" l="l"/>
            <a:pathLst>
              <a:path h="3089370" w="3089370">
                <a:moveTo>
                  <a:pt x="0" y="0"/>
                </a:moveTo>
                <a:lnTo>
                  <a:pt x="3089370" y="0"/>
                </a:lnTo>
                <a:lnTo>
                  <a:pt x="3089370" y="3089371"/>
                </a:lnTo>
                <a:lnTo>
                  <a:pt x="0" y="30893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9616963" y="6758321"/>
            <a:ext cx="2948138" cy="2948138"/>
          </a:xfrm>
          <a:custGeom>
            <a:avLst/>
            <a:gdLst/>
            <a:ahLst/>
            <a:cxnLst/>
            <a:rect r="r" b="b" t="t" l="l"/>
            <a:pathLst>
              <a:path h="2948138" w="2948138">
                <a:moveTo>
                  <a:pt x="0" y="0"/>
                </a:moveTo>
                <a:lnTo>
                  <a:pt x="2948138" y="0"/>
                </a:lnTo>
                <a:lnTo>
                  <a:pt x="2948138" y="2948138"/>
                </a:lnTo>
                <a:lnTo>
                  <a:pt x="0" y="294813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9" id="9"/>
          <p:cNvSpPr/>
          <p:nvPr/>
        </p:nvSpPr>
        <p:spPr>
          <a:xfrm flipH="false" flipV="false" rot="0">
            <a:off x="15108600" y="6826800"/>
            <a:ext cx="2879660" cy="2879660"/>
          </a:xfrm>
          <a:custGeom>
            <a:avLst/>
            <a:gdLst/>
            <a:ahLst/>
            <a:cxnLst/>
            <a:rect r="r" b="b" t="t" l="l"/>
            <a:pathLst>
              <a:path h="2879660" w="2879660">
                <a:moveTo>
                  <a:pt x="0" y="0"/>
                </a:moveTo>
                <a:lnTo>
                  <a:pt x="2879659" y="0"/>
                </a:lnTo>
                <a:lnTo>
                  <a:pt x="2879659" y="2879659"/>
                </a:lnTo>
                <a:lnTo>
                  <a:pt x="0" y="28796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Freeform 10" id="10"/>
          <p:cNvSpPr/>
          <p:nvPr/>
        </p:nvSpPr>
        <p:spPr>
          <a:xfrm flipH="false" flipV="false" rot="0">
            <a:off x="3615417" y="6617089"/>
            <a:ext cx="3089370" cy="3089370"/>
          </a:xfrm>
          <a:custGeom>
            <a:avLst/>
            <a:gdLst/>
            <a:ahLst/>
            <a:cxnLst/>
            <a:rect r="r" b="b" t="t" l="l"/>
            <a:pathLst>
              <a:path h="3089370" w="3089370">
                <a:moveTo>
                  <a:pt x="0" y="0"/>
                </a:moveTo>
                <a:lnTo>
                  <a:pt x="3089371" y="0"/>
                </a:lnTo>
                <a:lnTo>
                  <a:pt x="3089371" y="3089370"/>
                </a:lnTo>
                <a:lnTo>
                  <a:pt x="0" y="30893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w="228600" cap="rnd">
            <a:solidFill>
              <a:srgbClr val="0097B2"/>
            </a:solidFill>
            <a:prstDash val="solid"/>
            <a:round/>
          </a:ln>
        </p:spPr>
      </p:sp>
      <p:sp>
        <p:nvSpPr>
          <p:cNvPr name="TextBox 11" id="11"/>
          <p:cNvSpPr txBox="true"/>
          <p:nvPr/>
        </p:nvSpPr>
        <p:spPr>
          <a:xfrm rot="0">
            <a:off x="5160103" y="578644"/>
            <a:ext cx="7736245" cy="8715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937"/>
              </a:lnSpc>
            </a:pPr>
            <a:r>
              <a:rPr lang="en-US" b="true" sz="5562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 GEMINI NOTEBOOK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303797" y="4219257"/>
            <a:ext cx="2062639" cy="92424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87"/>
              </a:lnSpc>
            </a:pPr>
            <a:r>
              <a:rPr lang="en-US" sz="2949" b="true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1. สรุ</a:t>
            </a:r>
            <a:r>
              <a:rPr lang="en-US" b="true" sz="2949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ปเอกสาร</a:t>
            </a:r>
          </a:p>
          <a:p>
            <a:pPr algn="ctr">
              <a:lnSpc>
                <a:spcPts val="3687"/>
              </a:lnSpc>
            </a:pPr>
          </a:p>
        </p:txBody>
      </p:sp>
      <p:sp>
        <p:nvSpPr>
          <p:cNvPr name="TextBox 13" id="13"/>
          <p:cNvSpPr txBox="true"/>
          <p:nvPr/>
        </p:nvSpPr>
        <p:spPr>
          <a:xfrm rot="0">
            <a:off x="7011453" y="4172919"/>
            <a:ext cx="2510983" cy="4387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3. ถาม–ตอบอ้างอิง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9936245" y="7522766"/>
            <a:ext cx="2309574" cy="895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4. ค้นประเด็นสำคัญ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2697704" y="4139899"/>
            <a:ext cx="2309574" cy="895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5. สร้างแนวคิดโครงร่าง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5292938" y="7495778"/>
            <a:ext cx="2510983" cy="8959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6. ช่วยเตรียม</a:t>
            </a:r>
          </a:p>
          <a:p>
            <a:pPr algn="ctr">
              <a:lnSpc>
                <a:spcPts val="3640"/>
              </a:lnSpc>
              <a:spcBef>
                <a:spcPct val="0"/>
              </a:spcBef>
            </a:pPr>
            <a:r>
              <a:rPr lang="en-US" b="true" sz="2600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การสอน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065918" y="7560866"/>
            <a:ext cx="2188369" cy="83089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312"/>
              </a:lnSpc>
            </a:pPr>
            <a:r>
              <a:rPr lang="en-US" sz="2650" b="true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2. วิเคราะห์ข้</a:t>
            </a:r>
            <a:r>
              <a:rPr lang="en-US" b="true" sz="2650">
                <a:solidFill>
                  <a:srgbClr val="5B0358"/>
                </a:solidFill>
                <a:latin typeface="Dumondi Bold"/>
                <a:ea typeface="Dumondi Bold"/>
                <a:cs typeface="Dumondi Bold"/>
                <a:sym typeface="Dumondi Bold"/>
              </a:rPr>
              <a:t>อมูล</a:t>
            </a:r>
          </a:p>
          <a:p>
            <a:pPr algn="ctr">
              <a:lnSpc>
                <a:spcPts val="3312"/>
              </a:lnSpc>
            </a:pPr>
          </a:p>
        </p:txBody>
      </p:sp>
      <p:sp>
        <p:nvSpPr>
          <p:cNvPr name="TextBox 18" id="18"/>
          <p:cNvSpPr txBox="true"/>
          <p:nvPr/>
        </p:nvSpPr>
        <p:spPr>
          <a:xfrm rot="0">
            <a:off x="223887" y="4885521"/>
            <a:ext cx="4222458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ย่อยบทความวิจัย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และหนังสือเล่มหนาให้กระชับ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19" id="19"/>
          <p:cNvSpPr txBox="true"/>
          <p:nvPr/>
        </p:nvSpPr>
        <p:spPr>
          <a:xfrm rot="0">
            <a:off x="6155715" y="4885521"/>
            <a:ext cx="4222458" cy="124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ตอบ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คำถามพร้อม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ระบุที่มาในเอกส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ารอย่างแม่นยำ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20" id="20"/>
          <p:cNvSpPr txBox="true"/>
          <p:nvPr/>
        </p:nvSpPr>
        <p:spPr>
          <a:xfrm rot="0">
            <a:off x="3048874" y="8238055"/>
            <a:ext cx="4222458" cy="124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เชื่อมโยง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แนวคิด</a:t>
            </a:r>
          </a:p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และความสัมพันธ์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จาก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หลายแหล่ง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8979803" y="8494951"/>
            <a:ext cx="4222458" cy="1240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เจาะลึ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กคีย์เวิร์ด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และสาระสำค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ัญ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ได้อย่างรวดเร็ว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11741263" y="5176986"/>
            <a:ext cx="4222458" cy="9258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ต่อยอ</a:t>
            </a: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ดโครงสร้างบทเรียน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และเค้าโครงการวิจัย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</a:p>
        </p:txBody>
      </p:sp>
      <p:sp>
        <p:nvSpPr>
          <p:cNvPr name="TextBox 23" id="23"/>
          <p:cNvSpPr txBox="true"/>
          <p:nvPr/>
        </p:nvSpPr>
        <p:spPr>
          <a:xfrm rot="0">
            <a:off x="15545411" y="8494951"/>
            <a:ext cx="2096334" cy="6115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สร้างคำถาม แบบทดสอบ</a:t>
            </a:r>
          </a:p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5B0358"/>
                </a:solidFill>
                <a:latin typeface="Dumondi"/>
                <a:ea typeface="Dumondi"/>
                <a:cs typeface="Dumondi"/>
                <a:sym typeface="Dumondi"/>
              </a:rPr>
              <a:t>และแผนกิจกรรม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766612" y="-1066899"/>
            <a:ext cx="3586738" cy="3586738"/>
          </a:xfrm>
          <a:custGeom>
            <a:avLst/>
            <a:gdLst/>
            <a:ahLst/>
            <a:cxnLst/>
            <a:rect r="r" b="b" t="t" l="l"/>
            <a:pathLst>
              <a:path h="3586738" w="3586738">
                <a:moveTo>
                  <a:pt x="0" y="0"/>
                </a:moveTo>
                <a:lnTo>
                  <a:pt x="3586739" y="0"/>
                </a:lnTo>
                <a:lnTo>
                  <a:pt x="3586739" y="3586738"/>
                </a:lnTo>
                <a:lnTo>
                  <a:pt x="0" y="358673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3504126" y="346733"/>
            <a:ext cx="11279748" cy="9593534"/>
          </a:xfrm>
          <a:custGeom>
            <a:avLst/>
            <a:gdLst/>
            <a:ahLst/>
            <a:cxnLst/>
            <a:rect r="r" b="b" t="t" l="l"/>
            <a:pathLst>
              <a:path h="9593534" w="11279748">
                <a:moveTo>
                  <a:pt x="0" y="0"/>
                </a:moveTo>
                <a:lnTo>
                  <a:pt x="11279748" y="0"/>
                </a:lnTo>
                <a:lnTo>
                  <a:pt x="11279748" y="9593534"/>
                </a:lnTo>
                <a:lnTo>
                  <a:pt x="0" y="959353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5909924" y="5629032"/>
            <a:ext cx="2076383" cy="485779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7307554" y="6629249"/>
            <a:ext cx="2076383" cy="485779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2495537" y="4059305"/>
            <a:ext cx="1610868" cy="37687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rcRect l="0" t="0" r="0" b="0"/>
          <a:stretch>
            <a:fillRect/>
          </a:stretch>
        </p:blipFill>
        <p:spPr>
          <a:xfrm flipH="false" flipV="false" rot="0">
            <a:off x="12262780" y="8112928"/>
            <a:ext cx="2076383" cy="485779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1028700" y="1723829"/>
            <a:ext cx="9495606" cy="1389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21"/>
              </a:lnSpc>
              <a:spcBef>
                <a:spcPct val="0"/>
              </a:spcBef>
            </a:pPr>
            <a:r>
              <a:rPr lang="en-US" b="true" sz="8086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ช่วยครูทำอะไรได้บ้าง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1028700" y="2806738"/>
            <a:ext cx="7835283" cy="685587"/>
          </a:xfrm>
          <a:custGeom>
            <a:avLst/>
            <a:gdLst/>
            <a:ahLst/>
            <a:cxnLst/>
            <a:rect r="r" b="b" t="t" l="l"/>
            <a:pathLst>
              <a:path h="685587" w="7835283">
                <a:moveTo>
                  <a:pt x="0" y="0"/>
                </a:moveTo>
                <a:lnTo>
                  <a:pt x="7835283" y="0"/>
                </a:lnTo>
                <a:lnTo>
                  <a:pt x="7835283" y="685587"/>
                </a:lnTo>
                <a:lnTo>
                  <a:pt x="0" y="68558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028700" y="3471833"/>
            <a:ext cx="8283007" cy="991813"/>
            <a:chOff x="0" y="0"/>
            <a:chExt cx="2276441" cy="272583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276441" cy="272583"/>
            </a:xfrm>
            <a:custGeom>
              <a:avLst/>
              <a:gdLst/>
              <a:ahLst/>
              <a:cxnLst/>
              <a:rect r="r" b="b" t="t" l="l"/>
              <a:pathLst>
                <a:path h="272583" w="2276441">
                  <a:moveTo>
                    <a:pt x="16824" y="0"/>
                  </a:moveTo>
                  <a:lnTo>
                    <a:pt x="2259617" y="0"/>
                  </a:lnTo>
                  <a:cubicBezTo>
                    <a:pt x="2264079" y="0"/>
                    <a:pt x="2268358" y="1773"/>
                    <a:pt x="2271513" y="4928"/>
                  </a:cubicBezTo>
                  <a:cubicBezTo>
                    <a:pt x="2274668" y="8083"/>
                    <a:pt x="2276441" y="12362"/>
                    <a:pt x="2276441" y="16824"/>
                  </a:cubicBezTo>
                  <a:lnTo>
                    <a:pt x="2276441" y="255758"/>
                  </a:lnTo>
                  <a:cubicBezTo>
                    <a:pt x="2276441" y="260220"/>
                    <a:pt x="2274668" y="264500"/>
                    <a:pt x="2271513" y="267655"/>
                  </a:cubicBezTo>
                  <a:cubicBezTo>
                    <a:pt x="2268358" y="270810"/>
                    <a:pt x="2264079" y="272583"/>
                    <a:pt x="2259617" y="272583"/>
                  </a:cubicBezTo>
                  <a:lnTo>
                    <a:pt x="16824" y="272583"/>
                  </a:lnTo>
                  <a:cubicBezTo>
                    <a:pt x="12362" y="272583"/>
                    <a:pt x="8083" y="270810"/>
                    <a:pt x="4928" y="267655"/>
                  </a:cubicBezTo>
                  <a:cubicBezTo>
                    <a:pt x="1773" y="264500"/>
                    <a:pt x="0" y="260220"/>
                    <a:pt x="0" y="255758"/>
                  </a:cubicBezTo>
                  <a:lnTo>
                    <a:pt x="0" y="16824"/>
                  </a:lnTo>
                  <a:cubicBezTo>
                    <a:pt x="0" y="12362"/>
                    <a:pt x="1773" y="8083"/>
                    <a:pt x="4928" y="4928"/>
                  </a:cubicBezTo>
                  <a:cubicBezTo>
                    <a:pt x="8083" y="1773"/>
                    <a:pt x="12362" y="0"/>
                    <a:pt x="1682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276441" cy="3297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10745577" y="-314514"/>
            <a:ext cx="7768072" cy="10827284"/>
            <a:chOff x="0" y="0"/>
            <a:chExt cx="812800" cy="113289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132896"/>
            </a:xfrm>
            <a:custGeom>
              <a:avLst/>
              <a:gdLst/>
              <a:ahLst/>
              <a:cxnLst/>
              <a:rect r="r" b="b" t="t" l="l"/>
              <a:pathLst>
                <a:path h="1132896" w="812800">
                  <a:moveTo>
                    <a:pt x="0" y="0"/>
                  </a:moveTo>
                  <a:lnTo>
                    <a:pt x="812800" y="0"/>
                  </a:lnTo>
                  <a:lnTo>
                    <a:pt x="812800" y="1132896"/>
                  </a:lnTo>
                  <a:lnTo>
                    <a:pt x="0" y="1132896"/>
                  </a:lnTo>
                  <a:close/>
                </a:path>
              </a:pathLst>
            </a:custGeom>
            <a:blipFill>
              <a:blip r:embed="rId5"/>
              <a:stretch>
                <a:fillRect l="-16669" t="0" r="-16669" b="0"/>
              </a:stretch>
            </a:blipFill>
          </p:spPr>
        </p:sp>
      </p:grpSp>
      <p:grpSp>
        <p:nvGrpSpPr>
          <p:cNvPr name="Group 10" id="10"/>
          <p:cNvGrpSpPr/>
          <p:nvPr/>
        </p:nvGrpSpPr>
        <p:grpSpPr>
          <a:xfrm rot="0">
            <a:off x="1028700" y="4922438"/>
            <a:ext cx="8283007" cy="991813"/>
            <a:chOff x="0" y="0"/>
            <a:chExt cx="2276441" cy="272583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2276441" cy="272583"/>
            </a:xfrm>
            <a:custGeom>
              <a:avLst/>
              <a:gdLst/>
              <a:ahLst/>
              <a:cxnLst/>
              <a:rect r="r" b="b" t="t" l="l"/>
              <a:pathLst>
                <a:path h="272583" w="2276441">
                  <a:moveTo>
                    <a:pt x="16824" y="0"/>
                  </a:moveTo>
                  <a:lnTo>
                    <a:pt x="2259617" y="0"/>
                  </a:lnTo>
                  <a:cubicBezTo>
                    <a:pt x="2264079" y="0"/>
                    <a:pt x="2268358" y="1773"/>
                    <a:pt x="2271513" y="4928"/>
                  </a:cubicBezTo>
                  <a:cubicBezTo>
                    <a:pt x="2274668" y="8083"/>
                    <a:pt x="2276441" y="12362"/>
                    <a:pt x="2276441" y="16824"/>
                  </a:cubicBezTo>
                  <a:lnTo>
                    <a:pt x="2276441" y="255758"/>
                  </a:lnTo>
                  <a:cubicBezTo>
                    <a:pt x="2276441" y="260220"/>
                    <a:pt x="2274668" y="264500"/>
                    <a:pt x="2271513" y="267655"/>
                  </a:cubicBezTo>
                  <a:cubicBezTo>
                    <a:pt x="2268358" y="270810"/>
                    <a:pt x="2264079" y="272583"/>
                    <a:pt x="2259617" y="272583"/>
                  </a:cubicBezTo>
                  <a:lnTo>
                    <a:pt x="16824" y="272583"/>
                  </a:lnTo>
                  <a:cubicBezTo>
                    <a:pt x="12362" y="272583"/>
                    <a:pt x="8083" y="270810"/>
                    <a:pt x="4928" y="267655"/>
                  </a:cubicBezTo>
                  <a:cubicBezTo>
                    <a:pt x="1773" y="264500"/>
                    <a:pt x="0" y="260220"/>
                    <a:pt x="0" y="255758"/>
                  </a:cubicBezTo>
                  <a:lnTo>
                    <a:pt x="0" y="16824"/>
                  </a:lnTo>
                  <a:cubicBezTo>
                    <a:pt x="0" y="12362"/>
                    <a:pt x="1773" y="8083"/>
                    <a:pt x="4928" y="4928"/>
                  </a:cubicBezTo>
                  <a:cubicBezTo>
                    <a:pt x="8083" y="1773"/>
                    <a:pt x="12362" y="0"/>
                    <a:pt x="1682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0" y="-57150"/>
              <a:ext cx="2276441" cy="3297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028700" y="6276201"/>
            <a:ext cx="8283007" cy="991813"/>
            <a:chOff x="0" y="0"/>
            <a:chExt cx="2276441" cy="272583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2276441" cy="272583"/>
            </a:xfrm>
            <a:custGeom>
              <a:avLst/>
              <a:gdLst/>
              <a:ahLst/>
              <a:cxnLst/>
              <a:rect r="r" b="b" t="t" l="l"/>
              <a:pathLst>
                <a:path h="272583" w="2276441">
                  <a:moveTo>
                    <a:pt x="16824" y="0"/>
                  </a:moveTo>
                  <a:lnTo>
                    <a:pt x="2259617" y="0"/>
                  </a:lnTo>
                  <a:cubicBezTo>
                    <a:pt x="2264079" y="0"/>
                    <a:pt x="2268358" y="1773"/>
                    <a:pt x="2271513" y="4928"/>
                  </a:cubicBezTo>
                  <a:cubicBezTo>
                    <a:pt x="2274668" y="8083"/>
                    <a:pt x="2276441" y="12362"/>
                    <a:pt x="2276441" y="16824"/>
                  </a:cubicBezTo>
                  <a:lnTo>
                    <a:pt x="2276441" y="255758"/>
                  </a:lnTo>
                  <a:cubicBezTo>
                    <a:pt x="2276441" y="260220"/>
                    <a:pt x="2274668" y="264500"/>
                    <a:pt x="2271513" y="267655"/>
                  </a:cubicBezTo>
                  <a:cubicBezTo>
                    <a:pt x="2268358" y="270810"/>
                    <a:pt x="2264079" y="272583"/>
                    <a:pt x="2259617" y="272583"/>
                  </a:cubicBezTo>
                  <a:lnTo>
                    <a:pt x="16824" y="272583"/>
                  </a:lnTo>
                  <a:cubicBezTo>
                    <a:pt x="12362" y="272583"/>
                    <a:pt x="8083" y="270810"/>
                    <a:pt x="4928" y="267655"/>
                  </a:cubicBezTo>
                  <a:cubicBezTo>
                    <a:pt x="1773" y="264500"/>
                    <a:pt x="0" y="260220"/>
                    <a:pt x="0" y="255758"/>
                  </a:cubicBezTo>
                  <a:lnTo>
                    <a:pt x="0" y="16824"/>
                  </a:lnTo>
                  <a:cubicBezTo>
                    <a:pt x="0" y="12362"/>
                    <a:pt x="1773" y="8083"/>
                    <a:pt x="4928" y="4928"/>
                  </a:cubicBezTo>
                  <a:cubicBezTo>
                    <a:pt x="8083" y="1773"/>
                    <a:pt x="12362" y="0"/>
                    <a:pt x="1682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0" y="-57150"/>
              <a:ext cx="2276441" cy="3297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0">
            <a:off x="1028700" y="7629964"/>
            <a:ext cx="8283007" cy="991813"/>
            <a:chOff x="0" y="0"/>
            <a:chExt cx="2276441" cy="272583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2276441" cy="272583"/>
            </a:xfrm>
            <a:custGeom>
              <a:avLst/>
              <a:gdLst/>
              <a:ahLst/>
              <a:cxnLst/>
              <a:rect r="r" b="b" t="t" l="l"/>
              <a:pathLst>
                <a:path h="272583" w="2276441">
                  <a:moveTo>
                    <a:pt x="16824" y="0"/>
                  </a:moveTo>
                  <a:lnTo>
                    <a:pt x="2259617" y="0"/>
                  </a:lnTo>
                  <a:cubicBezTo>
                    <a:pt x="2264079" y="0"/>
                    <a:pt x="2268358" y="1773"/>
                    <a:pt x="2271513" y="4928"/>
                  </a:cubicBezTo>
                  <a:cubicBezTo>
                    <a:pt x="2274668" y="8083"/>
                    <a:pt x="2276441" y="12362"/>
                    <a:pt x="2276441" y="16824"/>
                  </a:cubicBezTo>
                  <a:lnTo>
                    <a:pt x="2276441" y="255758"/>
                  </a:lnTo>
                  <a:cubicBezTo>
                    <a:pt x="2276441" y="260220"/>
                    <a:pt x="2274668" y="264500"/>
                    <a:pt x="2271513" y="267655"/>
                  </a:cubicBezTo>
                  <a:cubicBezTo>
                    <a:pt x="2268358" y="270810"/>
                    <a:pt x="2264079" y="272583"/>
                    <a:pt x="2259617" y="272583"/>
                  </a:cubicBezTo>
                  <a:lnTo>
                    <a:pt x="16824" y="272583"/>
                  </a:lnTo>
                  <a:cubicBezTo>
                    <a:pt x="12362" y="272583"/>
                    <a:pt x="8083" y="270810"/>
                    <a:pt x="4928" y="267655"/>
                  </a:cubicBezTo>
                  <a:cubicBezTo>
                    <a:pt x="1773" y="264500"/>
                    <a:pt x="0" y="260220"/>
                    <a:pt x="0" y="255758"/>
                  </a:cubicBezTo>
                  <a:lnTo>
                    <a:pt x="0" y="16824"/>
                  </a:lnTo>
                  <a:cubicBezTo>
                    <a:pt x="0" y="12362"/>
                    <a:pt x="1773" y="8083"/>
                    <a:pt x="4928" y="4928"/>
                  </a:cubicBezTo>
                  <a:cubicBezTo>
                    <a:pt x="8083" y="1773"/>
                    <a:pt x="12362" y="0"/>
                    <a:pt x="1682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18" id="18"/>
            <p:cNvSpPr txBox="true"/>
            <p:nvPr/>
          </p:nvSpPr>
          <p:spPr>
            <a:xfrm>
              <a:off x="0" y="-57150"/>
              <a:ext cx="2276441" cy="3297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0">
            <a:off x="1028700" y="8983727"/>
            <a:ext cx="8283007" cy="991813"/>
            <a:chOff x="0" y="0"/>
            <a:chExt cx="2276441" cy="272583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2276441" cy="272583"/>
            </a:xfrm>
            <a:custGeom>
              <a:avLst/>
              <a:gdLst/>
              <a:ahLst/>
              <a:cxnLst/>
              <a:rect r="r" b="b" t="t" l="l"/>
              <a:pathLst>
                <a:path h="272583" w="2276441">
                  <a:moveTo>
                    <a:pt x="16824" y="0"/>
                  </a:moveTo>
                  <a:lnTo>
                    <a:pt x="2259617" y="0"/>
                  </a:lnTo>
                  <a:cubicBezTo>
                    <a:pt x="2264079" y="0"/>
                    <a:pt x="2268358" y="1773"/>
                    <a:pt x="2271513" y="4928"/>
                  </a:cubicBezTo>
                  <a:cubicBezTo>
                    <a:pt x="2274668" y="8083"/>
                    <a:pt x="2276441" y="12362"/>
                    <a:pt x="2276441" y="16824"/>
                  </a:cubicBezTo>
                  <a:lnTo>
                    <a:pt x="2276441" y="255758"/>
                  </a:lnTo>
                  <a:cubicBezTo>
                    <a:pt x="2276441" y="260220"/>
                    <a:pt x="2274668" y="264500"/>
                    <a:pt x="2271513" y="267655"/>
                  </a:cubicBezTo>
                  <a:cubicBezTo>
                    <a:pt x="2268358" y="270810"/>
                    <a:pt x="2264079" y="272583"/>
                    <a:pt x="2259617" y="272583"/>
                  </a:cubicBezTo>
                  <a:lnTo>
                    <a:pt x="16824" y="272583"/>
                  </a:lnTo>
                  <a:cubicBezTo>
                    <a:pt x="12362" y="272583"/>
                    <a:pt x="8083" y="270810"/>
                    <a:pt x="4928" y="267655"/>
                  </a:cubicBezTo>
                  <a:cubicBezTo>
                    <a:pt x="1773" y="264500"/>
                    <a:pt x="0" y="260220"/>
                    <a:pt x="0" y="255758"/>
                  </a:cubicBezTo>
                  <a:lnTo>
                    <a:pt x="0" y="16824"/>
                  </a:lnTo>
                  <a:cubicBezTo>
                    <a:pt x="0" y="12362"/>
                    <a:pt x="1773" y="8083"/>
                    <a:pt x="4928" y="4928"/>
                  </a:cubicBezTo>
                  <a:cubicBezTo>
                    <a:pt x="8083" y="1773"/>
                    <a:pt x="12362" y="0"/>
                    <a:pt x="16824" y="0"/>
                  </a:cubicBezTo>
                  <a:close/>
                </a:path>
              </a:pathLst>
            </a:custGeom>
            <a:ln w="66675" cap="sq">
              <a:solidFill>
                <a:srgbClr val="F9F4EC">
                  <a:alpha val="55686"/>
                </a:srgbClr>
              </a:solidFill>
              <a:prstDash val="solid"/>
              <a:miter/>
            </a:ln>
          </p:spPr>
        </p:sp>
        <p:sp>
          <p:nvSpPr>
            <p:cNvPr name="TextBox 21" id="21"/>
            <p:cNvSpPr txBox="true"/>
            <p:nvPr/>
          </p:nvSpPr>
          <p:spPr>
            <a:xfrm>
              <a:off x="0" y="-57150"/>
              <a:ext cx="2276441" cy="3297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  <p:sp>
        <p:nvSpPr>
          <p:cNvPr name="TextBox 22" id="22"/>
          <p:cNvSpPr txBox="true"/>
          <p:nvPr/>
        </p:nvSpPr>
        <p:spPr>
          <a:xfrm rot="0">
            <a:off x="1028700" y="496148"/>
            <a:ext cx="8890159" cy="1389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321"/>
              </a:lnSpc>
              <a:spcBef>
                <a:spcPct val="0"/>
              </a:spcBef>
            </a:pPr>
            <a:r>
              <a:rPr lang="en-US" sz="8086" b="true">
                <a:solidFill>
                  <a:srgbClr val="DFB3EC"/>
                </a:solidFill>
                <a:latin typeface="Dumondi Heavy"/>
                <a:ea typeface="Dumondi Heavy"/>
                <a:cs typeface="Dumondi Heavy"/>
                <a:sym typeface="Dumondi Heavy"/>
              </a:rPr>
              <a:t>Gemini Notebook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2024513" y="3610804"/>
            <a:ext cx="6291382" cy="113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เตรียม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บทเรียนและแผนก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ารสอนรวดเร็ว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2477188" y="5051609"/>
            <a:ext cx="5386031" cy="113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สรุปงานวิจั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ยและบทคว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ามวิชาการ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</a:p>
        </p:txBody>
      </p:sp>
      <p:sp>
        <p:nvSpPr>
          <p:cNvPr name="TextBox 25" id="25"/>
          <p:cNvSpPr txBox="true"/>
          <p:nvPr/>
        </p:nvSpPr>
        <p:spPr>
          <a:xfrm rot="0">
            <a:off x="2453257" y="6493958"/>
            <a:ext cx="5433893" cy="113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สร้าง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คำถ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ามการเรียนรู้ประเมินผล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2474688" y="7847721"/>
            <a:ext cx="5343168" cy="113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วิเ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คร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าะห์เอกสารประกอบการสอน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2306036" y="9202802"/>
            <a:ext cx="5680472" cy="11360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85"/>
              </a:lnSpc>
              <a:spcBef>
                <a:spcPct val="0"/>
              </a:spcBef>
            </a:pP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ออ</a:t>
            </a:r>
            <a:r>
              <a:rPr lang="en-US" b="true" sz="327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กแบบกิจกรรม Active Learning</a:t>
            </a:r>
          </a:p>
          <a:p>
            <a:pPr algn="ctr">
              <a:lnSpc>
                <a:spcPts val="458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05861" y="2787139"/>
            <a:ext cx="5350174" cy="3083038"/>
          </a:xfrm>
          <a:custGeom>
            <a:avLst/>
            <a:gdLst/>
            <a:ahLst/>
            <a:cxnLst/>
            <a:rect r="r" b="b" t="t" l="l"/>
            <a:pathLst>
              <a:path h="3083038" w="5350174">
                <a:moveTo>
                  <a:pt x="0" y="0"/>
                </a:moveTo>
                <a:lnTo>
                  <a:pt x="5350173" y="0"/>
                </a:lnTo>
                <a:lnTo>
                  <a:pt x="5350173" y="3083038"/>
                </a:lnTo>
                <a:lnTo>
                  <a:pt x="0" y="308303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468913" y="2787139"/>
            <a:ext cx="5350174" cy="3083038"/>
          </a:xfrm>
          <a:custGeom>
            <a:avLst/>
            <a:gdLst/>
            <a:ahLst/>
            <a:cxnLst/>
            <a:rect r="r" b="b" t="t" l="l"/>
            <a:pathLst>
              <a:path h="3083038" w="5350174">
                <a:moveTo>
                  <a:pt x="0" y="0"/>
                </a:moveTo>
                <a:lnTo>
                  <a:pt x="5350174" y="0"/>
                </a:lnTo>
                <a:lnTo>
                  <a:pt x="5350174" y="3083038"/>
                </a:lnTo>
                <a:lnTo>
                  <a:pt x="0" y="308303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2326360" y="2715397"/>
            <a:ext cx="5404022" cy="3114068"/>
          </a:xfrm>
          <a:custGeom>
            <a:avLst/>
            <a:gdLst/>
            <a:ahLst/>
            <a:cxnLst/>
            <a:rect r="r" b="b" t="t" l="l"/>
            <a:pathLst>
              <a:path h="3114068" w="5404022">
                <a:moveTo>
                  <a:pt x="0" y="0"/>
                </a:moveTo>
                <a:lnTo>
                  <a:pt x="5404022" y="0"/>
                </a:lnTo>
                <a:lnTo>
                  <a:pt x="5404022" y="3114068"/>
                </a:lnTo>
                <a:lnTo>
                  <a:pt x="0" y="311406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505861" y="307041"/>
            <a:ext cx="1919105" cy="2263317"/>
          </a:xfrm>
          <a:custGeom>
            <a:avLst/>
            <a:gdLst/>
            <a:ahLst/>
            <a:cxnLst/>
            <a:rect r="r" b="b" t="t" l="l"/>
            <a:pathLst>
              <a:path h="2263317" w="1919105">
                <a:moveTo>
                  <a:pt x="0" y="0"/>
                </a:moveTo>
                <a:lnTo>
                  <a:pt x="1919104" y="0"/>
                </a:lnTo>
                <a:lnTo>
                  <a:pt x="1919104" y="2263317"/>
                </a:lnTo>
                <a:lnTo>
                  <a:pt x="0" y="2263317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5555790" y="1930278"/>
            <a:ext cx="7315200" cy="640080"/>
          </a:xfrm>
          <a:custGeom>
            <a:avLst/>
            <a:gdLst/>
            <a:ahLst/>
            <a:cxnLst/>
            <a:rect r="r" b="b" t="t" l="l"/>
            <a:pathLst>
              <a:path h="640080" w="7315200">
                <a:moveTo>
                  <a:pt x="0" y="0"/>
                </a:moveTo>
                <a:lnTo>
                  <a:pt x="7315200" y="0"/>
                </a:lnTo>
                <a:lnTo>
                  <a:pt x="7315200" y="640080"/>
                </a:lnTo>
                <a:lnTo>
                  <a:pt x="0" y="64008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8" id="8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-7700433">
            <a:off x="1795917" y="6152179"/>
            <a:ext cx="2770060" cy="2493054"/>
          </a:xfrm>
          <a:prstGeom prst="rect">
            <a:avLst/>
          </a:prstGeom>
        </p:spPr>
      </p:pic>
      <p:sp>
        <p:nvSpPr>
          <p:cNvPr name="TextBox 9" id="9"/>
          <p:cNvSpPr txBox="true"/>
          <p:nvPr/>
        </p:nvSpPr>
        <p:spPr>
          <a:xfrm rot="0">
            <a:off x="2790600" y="658432"/>
            <a:ext cx="14855071" cy="111088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9119"/>
              </a:lnSpc>
              <a:spcBef>
                <a:spcPct val="0"/>
              </a:spcBef>
            </a:pPr>
            <a:r>
              <a:rPr lang="en-US" b="true" sz="6514">
                <a:solidFill>
                  <a:srgbClr val="F4CDFF"/>
                </a:solidFill>
                <a:latin typeface="Dumondi Heavy"/>
                <a:ea typeface="Dumondi Heavy"/>
                <a:cs typeface="Dumondi Heavy"/>
                <a:sym typeface="Dumondi Heavy"/>
              </a:rPr>
              <a:t>ความสามารถใหม่เฉพาะใน Gemini Notebook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262198" y="8334671"/>
            <a:ext cx="6539402" cy="1127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5"/>
              </a:lnSpc>
              <a:spcBef>
                <a:spcPct val="0"/>
              </a:spcBef>
            </a:pPr>
            <a:r>
              <a:rPr lang="en-US" sz="32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ติด</a:t>
            </a:r>
            <a:r>
              <a:rPr lang="en-US" sz="32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ตั้งสภาพแวดล้อมประมวลผลคลาวด์แบบปลอดภัยไว้ในสมุดโน้ตทุกเล่ม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61475" y="8334671"/>
            <a:ext cx="5838944" cy="11279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505"/>
              </a:lnSpc>
              <a:spcBef>
                <a:spcPct val="0"/>
              </a:spcBef>
            </a:pPr>
            <a:r>
              <a:rPr lang="en-US" sz="32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คำนวณตัวเล</a:t>
            </a:r>
            <a:r>
              <a:rPr lang="en-US" sz="32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ขซับซ้อน และสร้างแผนภูมิ</a:t>
            </a:r>
          </a:p>
          <a:p>
            <a:pPr algn="ctr">
              <a:lnSpc>
                <a:spcPts val="4505"/>
              </a:lnSpc>
              <a:spcBef>
                <a:spcPct val="0"/>
              </a:spcBef>
            </a:pPr>
            <a:r>
              <a:rPr lang="en-US" sz="32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โต้ตอบจากเอกสารได้โดยตรง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2488547" y="8394032"/>
            <a:ext cx="5319312" cy="53794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74"/>
              </a:lnSpc>
              <a:spcBef>
                <a:spcPct val="0"/>
              </a:spcBef>
            </a:pPr>
            <a:r>
              <a:rPr lang="en-US" sz="3195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Google</a:t>
            </a:r>
            <a:r>
              <a:rPr lang="en-US" sz="3195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 Search 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332859" y="3984559"/>
            <a:ext cx="3696176" cy="6215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7"/>
              </a:lnSpc>
              <a:spcBef>
                <a:spcPct val="0"/>
              </a:spcBef>
            </a:pPr>
            <a:r>
              <a:rPr lang="en-US" b="true" sz="365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เพื่อประมวลผลสถิติ 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7806869" y="3669528"/>
            <a:ext cx="2674263" cy="12515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3600" b="true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การเชื่อมต่อ</a:t>
            </a:r>
          </a:p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n-US" b="true" sz="3600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ข้ามระบบนิเวศ 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13037106" y="3604482"/>
            <a:ext cx="4222194" cy="126922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117"/>
              </a:lnSpc>
            </a:pPr>
            <a:r>
              <a:rPr lang="en-US" sz="3655" b="true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พร้อมรองรับ AI Mode </a:t>
            </a:r>
          </a:p>
          <a:p>
            <a:pPr algn="ctr">
              <a:lnSpc>
                <a:spcPts val="5117"/>
              </a:lnSpc>
              <a:spcBef>
                <a:spcPct val="0"/>
              </a:spcBef>
            </a:pPr>
            <a:r>
              <a:rPr lang="en-US" b="true" sz="3655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ใน Google Search </a:t>
            </a:r>
          </a:p>
        </p:txBody>
      </p:sp>
      <p:pic>
        <p:nvPicPr>
          <p:cNvPr name="Picture 16" id="16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-7700433">
            <a:off x="7828360" y="6152179"/>
            <a:ext cx="2770060" cy="2493054"/>
          </a:xfrm>
          <a:prstGeom prst="rect">
            <a:avLst/>
          </a:prstGeom>
        </p:spPr>
      </p:pic>
      <p:pic>
        <p:nvPicPr>
          <p:cNvPr name="Picture 17" id="17"/>
          <p:cNvPicPr>
            <a:picLocks noChangeAspect="true"/>
          </p:cNvPicPr>
          <p:nvPr/>
        </p:nvPicPr>
        <p:blipFill>
          <a:blip r:embed="rId9"/>
          <a:srcRect l="0" t="0" r="0" b="0"/>
          <a:stretch>
            <a:fillRect/>
          </a:stretch>
        </p:blipFill>
        <p:spPr>
          <a:xfrm flipH="false" flipV="false" rot="-7700433">
            <a:off x="13763173" y="6152179"/>
            <a:ext cx="2770060" cy="2493054"/>
          </a:xfrm>
          <a:prstGeom prst="rect">
            <a:avLst/>
          </a:prstGeom>
        </p:spPr>
      </p:pic>
      <p:sp>
        <p:nvSpPr>
          <p:cNvPr name="Freeform 18" id="18"/>
          <p:cNvSpPr/>
          <p:nvPr/>
        </p:nvSpPr>
        <p:spPr>
          <a:xfrm flipH="false" flipV="false" rot="0">
            <a:off x="3765506" y="4328504"/>
            <a:ext cx="1952469" cy="1500961"/>
          </a:xfrm>
          <a:custGeom>
            <a:avLst/>
            <a:gdLst/>
            <a:ahLst/>
            <a:cxnLst/>
            <a:rect r="r" b="b" t="t" l="l"/>
            <a:pathLst>
              <a:path h="1500961" w="1952469">
                <a:moveTo>
                  <a:pt x="0" y="0"/>
                </a:moveTo>
                <a:lnTo>
                  <a:pt x="1952469" y="0"/>
                </a:lnTo>
                <a:lnTo>
                  <a:pt x="1952469" y="1500961"/>
                </a:lnTo>
                <a:lnTo>
                  <a:pt x="0" y="150096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218136" y="4425963"/>
            <a:ext cx="1963718" cy="1541519"/>
          </a:xfrm>
          <a:custGeom>
            <a:avLst/>
            <a:gdLst/>
            <a:ahLst/>
            <a:cxnLst/>
            <a:rect r="r" b="b" t="t" l="l"/>
            <a:pathLst>
              <a:path h="1541519" w="1963718">
                <a:moveTo>
                  <a:pt x="0" y="0"/>
                </a:moveTo>
                <a:lnTo>
                  <a:pt x="1963718" y="0"/>
                </a:lnTo>
                <a:lnTo>
                  <a:pt x="1963718" y="1541519"/>
                </a:lnTo>
                <a:lnTo>
                  <a:pt x="0" y="1541519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5945439" y="4719092"/>
            <a:ext cx="2079286" cy="1640037"/>
          </a:xfrm>
          <a:custGeom>
            <a:avLst/>
            <a:gdLst/>
            <a:ahLst/>
            <a:cxnLst/>
            <a:rect r="r" b="b" t="t" l="l"/>
            <a:pathLst>
              <a:path h="1640037" w="2079286">
                <a:moveTo>
                  <a:pt x="0" y="0"/>
                </a:moveTo>
                <a:lnTo>
                  <a:pt x="2079287" y="0"/>
                </a:lnTo>
                <a:lnTo>
                  <a:pt x="2079287" y="1640038"/>
                </a:lnTo>
                <a:lnTo>
                  <a:pt x="0" y="1640038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76934" y="1028700"/>
            <a:ext cx="17534133" cy="7912277"/>
          </a:xfrm>
          <a:custGeom>
            <a:avLst/>
            <a:gdLst/>
            <a:ahLst/>
            <a:cxnLst/>
            <a:rect r="r" b="b" t="t" l="l"/>
            <a:pathLst>
              <a:path h="7912277" w="17534133">
                <a:moveTo>
                  <a:pt x="0" y="0"/>
                </a:moveTo>
                <a:lnTo>
                  <a:pt x="17534132" y="0"/>
                </a:lnTo>
                <a:lnTo>
                  <a:pt x="17534132" y="7912277"/>
                </a:lnTo>
                <a:lnTo>
                  <a:pt x="0" y="791227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rcRect l="0" t="0" r="0" b="0"/>
          <a:stretch>
            <a:fillRect/>
          </a:stretch>
        </p:blipFill>
        <p:spPr>
          <a:xfrm flipH="false" flipV="false" rot="-10800000">
            <a:off x="1229363" y="12438"/>
            <a:ext cx="5149093" cy="2317092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90748" y="657631"/>
            <a:ext cx="1138616" cy="1026705"/>
            <a:chOff x="0" y="0"/>
            <a:chExt cx="299882" cy="270408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299882" cy="270408"/>
            </a:xfrm>
            <a:custGeom>
              <a:avLst/>
              <a:gdLst/>
              <a:ahLst/>
              <a:cxnLst/>
              <a:rect r="r" b="b" t="t" l="l"/>
              <a:pathLst>
                <a:path h="270408" w="299882">
                  <a:moveTo>
                    <a:pt x="0" y="0"/>
                  </a:moveTo>
                  <a:lnTo>
                    <a:pt x="299882" y="0"/>
                  </a:lnTo>
                  <a:lnTo>
                    <a:pt x="299882" y="270408"/>
                  </a:lnTo>
                  <a:lnTo>
                    <a:pt x="0" y="270408"/>
                  </a:lnTo>
                  <a:close/>
                </a:path>
              </a:pathLst>
            </a:custGeom>
            <a:ln w="95250" cap="sq">
              <a:solidFill>
                <a:srgbClr val="FF1A04"/>
              </a:solidFill>
              <a:prstDash val="solid"/>
              <a:miter/>
            </a:ln>
          </p:spPr>
        </p:sp>
        <p:sp>
          <p:nvSpPr>
            <p:cNvPr name="TextBox 7" id="7"/>
            <p:cNvSpPr txBox="true"/>
            <p:nvPr/>
          </p:nvSpPr>
          <p:spPr>
            <a:xfrm>
              <a:off x="0" y="-57150"/>
              <a:ext cx="299882" cy="32755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707"/>
                </a:lnSpc>
              </a:pPr>
            </a:p>
          </p:txBody>
        </p:sp>
      </p:grp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6489321" y="5143500"/>
            <a:ext cx="1724990" cy="1806273"/>
          </a:xfrm>
          <a:custGeom>
            <a:avLst/>
            <a:gdLst/>
            <a:ahLst/>
            <a:cxnLst/>
            <a:rect r="r" b="b" t="t" l="l"/>
            <a:pathLst>
              <a:path h="1806273" w="1724990">
                <a:moveTo>
                  <a:pt x="0" y="0"/>
                </a:moveTo>
                <a:lnTo>
                  <a:pt x="1724990" y="0"/>
                </a:lnTo>
                <a:lnTo>
                  <a:pt x="1724990" y="1806273"/>
                </a:lnTo>
                <a:lnTo>
                  <a:pt x="0" y="1806273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788938" y="5143500"/>
            <a:ext cx="2202119" cy="1483677"/>
          </a:xfrm>
          <a:custGeom>
            <a:avLst/>
            <a:gdLst/>
            <a:ahLst/>
            <a:cxnLst/>
            <a:rect r="r" b="b" t="t" l="l"/>
            <a:pathLst>
              <a:path h="1483677" w="2202119">
                <a:moveTo>
                  <a:pt x="0" y="0"/>
                </a:moveTo>
                <a:lnTo>
                  <a:pt x="2202119" y="0"/>
                </a:lnTo>
                <a:lnTo>
                  <a:pt x="2202119" y="1483677"/>
                </a:lnTo>
                <a:lnTo>
                  <a:pt x="0" y="148367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1434125" y="4149009"/>
            <a:ext cx="3086100" cy="710666"/>
            <a:chOff x="0" y="0"/>
            <a:chExt cx="812800" cy="187171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187171"/>
            </a:xfrm>
            <a:custGeom>
              <a:avLst/>
              <a:gdLst/>
              <a:ahLst/>
              <a:cxnLst/>
              <a:rect r="r" b="b" t="t" l="l"/>
              <a:pathLst>
                <a:path h="187171" w="812800">
                  <a:moveTo>
                    <a:pt x="93586" y="0"/>
                  </a:moveTo>
                  <a:lnTo>
                    <a:pt x="719214" y="0"/>
                  </a:lnTo>
                  <a:cubicBezTo>
                    <a:pt x="770900" y="0"/>
                    <a:pt x="812800" y="41900"/>
                    <a:pt x="812800" y="93586"/>
                  </a:cubicBezTo>
                  <a:lnTo>
                    <a:pt x="812800" y="93586"/>
                  </a:lnTo>
                  <a:cubicBezTo>
                    <a:pt x="812800" y="118406"/>
                    <a:pt x="802940" y="142210"/>
                    <a:pt x="785389" y="159761"/>
                  </a:cubicBezTo>
                  <a:cubicBezTo>
                    <a:pt x="767839" y="177312"/>
                    <a:pt x="744035" y="187171"/>
                    <a:pt x="719214" y="187171"/>
                  </a:cubicBezTo>
                  <a:lnTo>
                    <a:pt x="93586" y="187171"/>
                  </a:lnTo>
                  <a:cubicBezTo>
                    <a:pt x="41900" y="187171"/>
                    <a:pt x="0" y="145272"/>
                    <a:pt x="0" y="93586"/>
                  </a:cubicBezTo>
                  <a:lnTo>
                    <a:pt x="0" y="93586"/>
                  </a:lnTo>
                  <a:cubicBezTo>
                    <a:pt x="0" y="41900"/>
                    <a:pt x="41900" y="0"/>
                    <a:pt x="93586" y="0"/>
                  </a:cubicBezTo>
                  <a:close/>
                </a:path>
              </a:pathLst>
            </a:custGeom>
            <a:solidFill>
              <a:srgbClr val="518CE0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0" y="-28575"/>
              <a:ext cx="812800" cy="215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5702012" y="4149009"/>
            <a:ext cx="3086100" cy="710666"/>
            <a:chOff x="0" y="0"/>
            <a:chExt cx="812800" cy="187171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187171"/>
            </a:xfrm>
            <a:custGeom>
              <a:avLst/>
              <a:gdLst/>
              <a:ahLst/>
              <a:cxnLst/>
              <a:rect r="r" b="b" t="t" l="l"/>
              <a:pathLst>
                <a:path h="187171" w="812800">
                  <a:moveTo>
                    <a:pt x="93586" y="0"/>
                  </a:moveTo>
                  <a:lnTo>
                    <a:pt x="719214" y="0"/>
                  </a:lnTo>
                  <a:cubicBezTo>
                    <a:pt x="770900" y="0"/>
                    <a:pt x="812800" y="41900"/>
                    <a:pt x="812800" y="93586"/>
                  </a:cubicBezTo>
                  <a:lnTo>
                    <a:pt x="812800" y="93586"/>
                  </a:lnTo>
                  <a:cubicBezTo>
                    <a:pt x="812800" y="118406"/>
                    <a:pt x="802940" y="142210"/>
                    <a:pt x="785389" y="159761"/>
                  </a:cubicBezTo>
                  <a:cubicBezTo>
                    <a:pt x="767839" y="177312"/>
                    <a:pt x="744035" y="187171"/>
                    <a:pt x="719214" y="187171"/>
                  </a:cubicBezTo>
                  <a:lnTo>
                    <a:pt x="93586" y="187171"/>
                  </a:lnTo>
                  <a:cubicBezTo>
                    <a:pt x="41900" y="187171"/>
                    <a:pt x="0" y="145272"/>
                    <a:pt x="0" y="93586"/>
                  </a:cubicBezTo>
                  <a:lnTo>
                    <a:pt x="0" y="93586"/>
                  </a:lnTo>
                  <a:cubicBezTo>
                    <a:pt x="0" y="41900"/>
                    <a:pt x="41900" y="0"/>
                    <a:pt x="93586" y="0"/>
                  </a:cubicBezTo>
                  <a:close/>
                </a:path>
              </a:pathLst>
            </a:custGeom>
            <a:solidFill>
              <a:srgbClr val="518CE0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0" y="-28575"/>
              <a:ext cx="812800" cy="215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9969212" y="4145665"/>
            <a:ext cx="3086100" cy="710666"/>
            <a:chOff x="0" y="0"/>
            <a:chExt cx="812800" cy="187171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187171"/>
            </a:xfrm>
            <a:custGeom>
              <a:avLst/>
              <a:gdLst/>
              <a:ahLst/>
              <a:cxnLst/>
              <a:rect r="r" b="b" t="t" l="l"/>
              <a:pathLst>
                <a:path h="187171" w="812800">
                  <a:moveTo>
                    <a:pt x="93586" y="0"/>
                  </a:moveTo>
                  <a:lnTo>
                    <a:pt x="719214" y="0"/>
                  </a:lnTo>
                  <a:cubicBezTo>
                    <a:pt x="770900" y="0"/>
                    <a:pt x="812800" y="41900"/>
                    <a:pt x="812800" y="93586"/>
                  </a:cubicBezTo>
                  <a:lnTo>
                    <a:pt x="812800" y="93586"/>
                  </a:lnTo>
                  <a:cubicBezTo>
                    <a:pt x="812800" y="118406"/>
                    <a:pt x="802940" y="142210"/>
                    <a:pt x="785389" y="159761"/>
                  </a:cubicBezTo>
                  <a:cubicBezTo>
                    <a:pt x="767839" y="177312"/>
                    <a:pt x="744035" y="187171"/>
                    <a:pt x="719214" y="187171"/>
                  </a:cubicBezTo>
                  <a:lnTo>
                    <a:pt x="93586" y="187171"/>
                  </a:lnTo>
                  <a:cubicBezTo>
                    <a:pt x="41900" y="187171"/>
                    <a:pt x="0" y="145272"/>
                    <a:pt x="0" y="93586"/>
                  </a:cubicBezTo>
                  <a:lnTo>
                    <a:pt x="0" y="93586"/>
                  </a:lnTo>
                  <a:cubicBezTo>
                    <a:pt x="0" y="41900"/>
                    <a:pt x="41900" y="0"/>
                    <a:pt x="93586" y="0"/>
                  </a:cubicBezTo>
                  <a:close/>
                </a:path>
              </a:pathLst>
            </a:custGeom>
            <a:solidFill>
              <a:srgbClr val="518CE0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28575"/>
              <a:ext cx="812800" cy="215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14438850" y="4149009"/>
            <a:ext cx="3086100" cy="710666"/>
            <a:chOff x="0" y="0"/>
            <a:chExt cx="812800" cy="187171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187171"/>
            </a:xfrm>
            <a:custGeom>
              <a:avLst/>
              <a:gdLst/>
              <a:ahLst/>
              <a:cxnLst/>
              <a:rect r="r" b="b" t="t" l="l"/>
              <a:pathLst>
                <a:path h="187171" w="812800">
                  <a:moveTo>
                    <a:pt x="93586" y="0"/>
                  </a:moveTo>
                  <a:lnTo>
                    <a:pt x="719214" y="0"/>
                  </a:lnTo>
                  <a:cubicBezTo>
                    <a:pt x="770900" y="0"/>
                    <a:pt x="812800" y="41900"/>
                    <a:pt x="812800" y="93586"/>
                  </a:cubicBezTo>
                  <a:lnTo>
                    <a:pt x="812800" y="93586"/>
                  </a:lnTo>
                  <a:cubicBezTo>
                    <a:pt x="812800" y="118406"/>
                    <a:pt x="802940" y="142210"/>
                    <a:pt x="785389" y="159761"/>
                  </a:cubicBezTo>
                  <a:cubicBezTo>
                    <a:pt x="767839" y="177312"/>
                    <a:pt x="744035" y="187171"/>
                    <a:pt x="719214" y="187171"/>
                  </a:cubicBezTo>
                  <a:lnTo>
                    <a:pt x="93586" y="187171"/>
                  </a:lnTo>
                  <a:cubicBezTo>
                    <a:pt x="41900" y="187171"/>
                    <a:pt x="0" y="145272"/>
                    <a:pt x="0" y="93586"/>
                  </a:cubicBezTo>
                  <a:lnTo>
                    <a:pt x="0" y="93586"/>
                  </a:lnTo>
                  <a:cubicBezTo>
                    <a:pt x="0" y="41900"/>
                    <a:pt x="41900" y="0"/>
                    <a:pt x="93586" y="0"/>
                  </a:cubicBezTo>
                  <a:close/>
                </a:path>
              </a:pathLst>
            </a:custGeom>
            <a:solidFill>
              <a:srgbClr val="518CE0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28575"/>
              <a:ext cx="812800" cy="2157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10657225" y="5143500"/>
            <a:ext cx="1806273" cy="1806273"/>
          </a:xfrm>
          <a:custGeom>
            <a:avLst/>
            <a:gdLst/>
            <a:ahLst/>
            <a:cxnLst/>
            <a:rect r="r" b="b" t="t" l="l"/>
            <a:pathLst>
              <a:path h="1806273" w="1806273">
                <a:moveTo>
                  <a:pt x="0" y="0"/>
                </a:moveTo>
                <a:lnTo>
                  <a:pt x="1806272" y="0"/>
                </a:lnTo>
                <a:lnTo>
                  <a:pt x="1806272" y="1806273"/>
                </a:lnTo>
                <a:lnTo>
                  <a:pt x="0" y="180627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5255825" y="5143500"/>
            <a:ext cx="1767889" cy="1806273"/>
          </a:xfrm>
          <a:custGeom>
            <a:avLst/>
            <a:gdLst/>
            <a:ahLst/>
            <a:cxnLst/>
            <a:rect r="r" b="b" t="t" l="l"/>
            <a:pathLst>
              <a:path h="1806273" w="1767889">
                <a:moveTo>
                  <a:pt x="0" y="0"/>
                </a:moveTo>
                <a:lnTo>
                  <a:pt x="1767890" y="0"/>
                </a:lnTo>
                <a:lnTo>
                  <a:pt x="1767890" y="1806273"/>
                </a:lnTo>
                <a:lnTo>
                  <a:pt x="0" y="1806273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5486400" y="3083951"/>
            <a:ext cx="7315200" cy="640080"/>
          </a:xfrm>
          <a:custGeom>
            <a:avLst/>
            <a:gdLst/>
            <a:ahLst/>
            <a:cxnLst/>
            <a:rect r="r" b="b" t="t" l="l"/>
            <a:pathLst>
              <a:path h="640080" w="7315200">
                <a:moveTo>
                  <a:pt x="0" y="0"/>
                </a:moveTo>
                <a:lnTo>
                  <a:pt x="7315200" y="0"/>
                </a:lnTo>
                <a:lnTo>
                  <a:pt x="7315200" y="640080"/>
                </a:lnTo>
                <a:lnTo>
                  <a:pt x="0" y="640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0" id="20"/>
          <p:cNvSpPr txBox="true"/>
          <p:nvPr/>
        </p:nvSpPr>
        <p:spPr>
          <a:xfrm rot="0">
            <a:off x="5902111" y="4260294"/>
            <a:ext cx="2685975" cy="113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</a:pPr>
            <a:r>
              <a:rPr lang="en-US" sz="3317" b="true">
                <a:solidFill>
                  <a:srgbClr val="F9F4EC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COMPARE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1" id="21"/>
          <p:cNvSpPr txBox="true"/>
          <p:nvPr/>
        </p:nvSpPr>
        <p:spPr>
          <a:xfrm rot="0">
            <a:off x="15151164" y="4260294"/>
            <a:ext cx="1661471" cy="113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</a:pPr>
            <a:r>
              <a:rPr lang="en-US" sz="3317" b="true">
                <a:solidFill>
                  <a:srgbClr val="F9F4EC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THINK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2" id="22"/>
          <p:cNvSpPr txBox="true"/>
          <p:nvPr/>
        </p:nvSpPr>
        <p:spPr>
          <a:xfrm rot="0">
            <a:off x="2358184" y="1052608"/>
            <a:ext cx="13571632" cy="106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4"/>
              </a:lnSpc>
              <a:spcBef>
                <a:spcPct val="0"/>
              </a:spcBef>
            </a:pPr>
            <a:r>
              <a:rPr lang="en-US" b="true" sz="6274">
                <a:solidFill>
                  <a:srgbClr val="FFFFFF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Gemini Notebook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963294" y="4260294"/>
            <a:ext cx="2027763" cy="113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</a:pPr>
            <a:r>
              <a:rPr lang="en-US" sz="3317" b="true">
                <a:solidFill>
                  <a:srgbClr val="F9F4EC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CHECK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4" id="24"/>
          <p:cNvSpPr txBox="true"/>
          <p:nvPr/>
        </p:nvSpPr>
        <p:spPr>
          <a:xfrm rot="0">
            <a:off x="4382230" y="2014597"/>
            <a:ext cx="9677689" cy="10693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8784"/>
              </a:lnSpc>
              <a:spcBef>
                <a:spcPct val="0"/>
              </a:spcBef>
            </a:pPr>
            <a:r>
              <a:rPr lang="en-US" b="true" sz="6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ช่วยคิด</a:t>
            </a:r>
            <a:r>
              <a:rPr lang="en-US" b="true" sz="6274">
                <a:solidFill>
                  <a:srgbClr val="FFE180"/>
                </a:solidFill>
                <a:latin typeface="Dumondi Ultra-Bold"/>
                <a:ea typeface="Dumondi Ultra-Bold"/>
                <a:cs typeface="Dumondi Ultra-Bold"/>
                <a:sym typeface="Dumondi Ultra-Bold"/>
              </a:rPr>
              <a:t> แต่เราไม่ควรหยุดคิด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0169237" y="4260294"/>
            <a:ext cx="2685975" cy="1134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</a:pPr>
            <a:r>
              <a:rPr lang="en-US" sz="3317" b="true">
                <a:solidFill>
                  <a:srgbClr val="F9F4EC"/>
                </a:solidFill>
                <a:latin typeface="Anantason Bold"/>
                <a:ea typeface="Anantason Bold"/>
                <a:cs typeface="Anantason Bold"/>
                <a:sym typeface="Anantason Bold"/>
              </a:rPr>
              <a:t>VERIFY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6" id="26"/>
          <p:cNvSpPr txBox="true"/>
          <p:nvPr/>
        </p:nvSpPr>
        <p:spPr>
          <a:xfrm rot="0">
            <a:off x="739788" y="7413166"/>
            <a:ext cx="4300419" cy="15540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ตรวจสเช็กความถูกต้อง</a:t>
            </a:r>
          </a:p>
          <a:p>
            <a:pPr algn="ctr">
              <a:lnSpc>
                <a:spcPts val="3245"/>
              </a:lnSpc>
            </a:pPr>
            <a:r>
              <a:rPr lang="en-US" sz="2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เช็กความถูกต้องและต้นฉบับของเอกสาร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7" id="27"/>
          <p:cNvSpPr txBox="true"/>
          <p:nvPr/>
        </p:nvSpPr>
        <p:spPr>
          <a:xfrm rot="0">
            <a:off x="5642614" y="7641766"/>
            <a:ext cx="3408640" cy="1104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256"/>
              </a:lnSpc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เ</a:t>
            </a: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ปรียบเทียบข้อมูล</a:t>
            </a:r>
          </a:p>
          <a:p>
            <a:pPr algn="ctr">
              <a:lnSpc>
                <a:spcPts val="2256"/>
              </a:lnSpc>
            </a:pPr>
          </a:p>
          <a:p>
            <a:pPr algn="ctr">
              <a:lnSpc>
                <a:spcPts val="1508"/>
              </a:lnSpc>
            </a:pPr>
            <a:r>
              <a:rPr lang="en-US" sz="22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เทียบกับแหล่งข้อมูลอื่นเพื่อยืนยัน</a:t>
            </a:r>
          </a:p>
          <a:p>
            <a:pPr algn="ctr">
              <a:lnSpc>
                <a:spcPts val="2256"/>
              </a:lnSpc>
            </a:pPr>
          </a:p>
        </p:txBody>
      </p:sp>
      <p:sp>
        <p:nvSpPr>
          <p:cNvPr name="TextBox 28" id="28"/>
          <p:cNvSpPr txBox="true"/>
          <p:nvPr/>
        </p:nvSpPr>
        <p:spPr>
          <a:xfrm rot="0">
            <a:off x="9554408" y="7473648"/>
            <a:ext cx="3962400" cy="1544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ทวนสอบข</a:t>
            </a: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้อเท็จจริง</a:t>
            </a:r>
          </a:p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ป้องกันข้อผิดพลาดและความลำเอียง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  <p:sp>
        <p:nvSpPr>
          <p:cNvPr name="TextBox 29" id="29"/>
          <p:cNvSpPr txBox="true"/>
          <p:nvPr/>
        </p:nvSpPr>
        <p:spPr>
          <a:xfrm rot="0">
            <a:off x="14211843" y="7473648"/>
            <a:ext cx="3336369" cy="1544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45"/>
              </a:lnSpc>
              <a:spcBef>
                <a:spcPct val="0"/>
              </a:spcBef>
            </a:pP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ใช</a:t>
            </a:r>
            <a:r>
              <a:rPr lang="en-US" sz="3317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้วิจารณญาณ</a:t>
            </a:r>
          </a:p>
          <a:p>
            <a:pPr algn="ctr">
              <a:lnSpc>
                <a:spcPts val="3220"/>
              </a:lnSpc>
              <a:spcBef>
                <a:spcPct val="0"/>
              </a:spcBef>
            </a:pPr>
            <a:r>
              <a:rPr lang="en-US" sz="230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วิเคราะห์และตัดสินใจด้วยตนเอง</a:t>
            </a:r>
          </a:p>
          <a:p>
            <a:pPr algn="ctr">
              <a:lnSpc>
                <a:spcPts val="4645"/>
              </a:lnSpc>
              <a:spcBef>
                <a:spcPct val="0"/>
              </a:spcBef>
            </a:pP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890839" y="2992007"/>
            <a:ext cx="692274" cy="95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22"/>
              </a:lnSpc>
            </a:pPr>
            <a:r>
              <a:rPr lang="en-US" b="true" sz="4987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01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927301" y="4384848"/>
            <a:ext cx="726504" cy="95726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22"/>
              </a:lnSpc>
            </a:pPr>
            <a:r>
              <a:rPr lang="en-US" b="true" sz="4987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02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409364" y="1972292"/>
            <a:ext cx="9930313" cy="868902"/>
          </a:xfrm>
          <a:custGeom>
            <a:avLst/>
            <a:gdLst/>
            <a:ahLst/>
            <a:cxnLst/>
            <a:rect r="r" b="b" t="t" l="l"/>
            <a:pathLst>
              <a:path h="868902" w="9930313">
                <a:moveTo>
                  <a:pt x="0" y="0"/>
                </a:moveTo>
                <a:lnTo>
                  <a:pt x="9930313" y="0"/>
                </a:lnTo>
                <a:lnTo>
                  <a:pt x="9930313" y="868902"/>
                </a:lnTo>
                <a:lnTo>
                  <a:pt x="0" y="86890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1375866" y="3346814"/>
            <a:ext cx="6735175" cy="6650985"/>
          </a:xfrm>
          <a:custGeom>
            <a:avLst/>
            <a:gdLst/>
            <a:ahLst/>
            <a:cxnLst/>
            <a:rect r="r" b="b" t="t" l="l"/>
            <a:pathLst>
              <a:path h="6650985" w="6735175">
                <a:moveTo>
                  <a:pt x="0" y="0"/>
                </a:moveTo>
                <a:lnTo>
                  <a:pt x="6735174" y="0"/>
                </a:lnTo>
                <a:lnTo>
                  <a:pt x="6735174" y="6650985"/>
                </a:lnTo>
                <a:lnTo>
                  <a:pt x="0" y="66509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92238" y="1102814"/>
            <a:ext cx="7988618" cy="17383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6936"/>
              </a:lnSpc>
            </a:pPr>
            <a:r>
              <a:rPr lang="en-US" b="true" sz="5562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ขีดจำ</a:t>
            </a:r>
            <a:r>
              <a:rPr lang="en-US" b="true" sz="5562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กัดทางเทคนิค (Limits)</a:t>
            </a:r>
          </a:p>
          <a:p>
            <a:pPr algn="l">
              <a:lnSpc>
                <a:spcPts val="6937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1947330" y="5483904"/>
            <a:ext cx="8653225" cy="8493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3726" indent="-296863" lvl="1">
              <a:lnSpc>
                <a:spcPts val="3437"/>
              </a:lnSpc>
              <a:buFont typeface="Arial"/>
              <a:buChar char="•"/>
            </a:pPr>
            <a:r>
              <a:rPr lang="en-US" sz="275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Free Plan คือ สูงสุด 50 แหล่งข้</a:t>
            </a:r>
            <a:r>
              <a:rPr lang="en-US" sz="275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อมูลต่อสมุดโน้ต (100 สมุดโน้ต)</a:t>
            </a:r>
          </a:p>
          <a:p>
            <a:pPr algn="l">
              <a:lnSpc>
                <a:spcPts val="3437"/>
              </a:lnSpc>
            </a:pPr>
          </a:p>
        </p:txBody>
      </p:sp>
      <p:sp>
        <p:nvSpPr>
          <p:cNvPr name="TextBox 9" id="9"/>
          <p:cNvSpPr txBox="true"/>
          <p:nvPr/>
        </p:nvSpPr>
        <p:spPr>
          <a:xfrm rot="0">
            <a:off x="1947330" y="6457041"/>
            <a:ext cx="8910638" cy="12779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93726" indent="-296863" lvl="1">
              <a:lnSpc>
                <a:spcPts val="3437"/>
              </a:lnSpc>
              <a:buFont typeface="Arial"/>
              <a:buChar char="•"/>
            </a:pPr>
            <a:r>
              <a:rPr lang="en-US" sz="275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Plus / Pro / Ultra Plans: ข</a:t>
            </a:r>
            <a:r>
              <a:rPr lang="en-US" sz="275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ยายได้ตั้งแต่ 100 ถึง 600 แหล่งข้อมูล</a:t>
            </a:r>
          </a:p>
          <a:p>
            <a:pPr algn="l">
              <a:lnSpc>
                <a:spcPts val="3437"/>
              </a:lnSpc>
            </a:pPr>
            <a:r>
              <a:rPr lang="en-US" sz="2750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  ต่อสมุดโน้ต ตามระดับสมาชิก Google AI</a:t>
            </a:r>
          </a:p>
          <a:p>
            <a:pPr algn="l">
              <a:lnSpc>
                <a:spcPts val="3437"/>
              </a:lnSpc>
            </a:pPr>
          </a:p>
        </p:txBody>
      </p:sp>
      <p:sp>
        <p:nvSpPr>
          <p:cNvPr name="TextBox 10" id="10"/>
          <p:cNvSpPr txBox="true"/>
          <p:nvPr/>
        </p:nvSpPr>
        <p:spPr>
          <a:xfrm rot="0">
            <a:off x="1583113" y="3299189"/>
            <a:ext cx="13651503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ขีดจำกัดต่อไฟล์ คือ สูงสุด 200MB หรือ 500,000 คำ ต่อหนึ่งแหล่งข้อมูล (เท่ากันทุกแพ็กเกจ)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947330" y="4693328"/>
            <a:ext cx="13651503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จำนวน Source ต่อสมุดโน้ต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924071" y="7534954"/>
            <a:ext cx="729734" cy="95726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22"/>
              </a:lnSpc>
            </a:pPr>
            <a:r>
              <a:rPr lang="en-US" b="true" sz="4987">
                <a:solidFill>
                  <a:srgbClr val="FFFFFF"/>
                </a:solidFill>
                <a:latin typeface="Dumondi Heavy"/>
                <a:ea typeface="Dumondi Heavy"/>
                <a:cs typeface="Dumondi Heavy"/>
                <a:sym typeface="Dumondi Heavy"/>
              </a:rPr>
              <a:t>03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947330" y="7842137"/>
            <a:ext cx="13651503" cy="4953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199"/>
              </a:lnSpc>
              <a:spcBef>
                <a:spcPct val="0"/>
              </a:spcBef>
            </a:pPr>
            <a:r>
              <a:rPr lang="en-US" sz="2999">
                <a:solidFill>
                  <a:srgbClr val="FFFFFF"/>
                </a:solidFill>
                <a:latin typeface="Dumondi"/>
                <a:ea typeface="Dumondi"/>
                <a:cs typeface="Dumondi"/>
                <a:sym typeface="Dumondi"/>
              </a:rPr>
              <a:t>กรณีใช้ฟรี หมดโควต้าการใช้งาน ต้องรอการใช้งานอีกครั้ง อีก 5 ชั่วโมง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00774" y="811885"/>
            <a:ext cx="12072001" cy="4708081"/>
          </a:xfrm>
          <a:custGeom>
            <a:avLst/>
            <a:gdLst/>
            <a:ahLst/>
            <a:cxnLst/>
            <a:rect r="r" b="b" t="t" l="l"/>
            <a:pathLst>
              <a:path h="4708081" w="12072001">
                <a:moveTo>
                  <a:pt x="0" y="0"/>
                </a:moveTo>
                <a:lnTo>
                  <a:pt x="12072001" y="0"/>
                </a:lnTo>
                <a:lnTo>
                  <a:pt x="12072001" y="4708080"/>
                </a:lnTo>
                <a:lnTo>
                  <a:pt x="0" y="470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40655" y="2392323"/>
            <a:ext cx="8890159" cy="1385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21"/>
              </a:lnSpc>
              <a:spcBef>
                <a:spcPct val="0"/>
              </a:spcBef>
            </a:pPr>
            <a:r>
              <a:rPr lang="en-US" b="true" sz="8086">
                <a:solidFill>
                  <a:srgbClr val="FFE180"/>
                </a:solidFill>
                <a:latin typeface="Dumondi Heavy"/>
                <a:ea typeface="Dumondi Heavy"/>
                <a:cs typeface="Dumondi Heavy"/>
                <a:sym typeface="Dumondi Heavy"/>
              </a:rPr>
              <a:t>พัก 03.00 นาที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079386" y="-7678"/>
            <a:ext cx="5446078" cy="5123852"/>
          </a:xfrm>
          <a:custGeom>
            <a:avLst/>
            <a:gdLst/>
            <a:ahLst/>
            <a:cxnLst/>
            <a:rect r="r" b="b" t="t" l="l"/>
            <a:pathLst>
              <a:path h="5123852" w="5446078">
                <a:moveTo>
                  <a:pt x="0" y="0"/>
                </a:moveTo>
                <a:lnTo>
                  <a:pt x="5446078" y="0"/>
                </a:lnTo>
                <a:lnTo>
                  <a:pt x="5446078" y="5123852"/>
                </a:lnTo>
                <a:lnTo>
                  <a:pt x="0" y="5123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531" y="-1162445"/>
            <a:ext cx="3990504" cy="8227844"/>
          </a:xfrm>
          <a:custGeom>
            <a:avLst/>
            <a:gdLst/>
            <a:ahLst/>
            <a:cxnLst/>
            <a:rect r="r" b="b" t="t" l="l"/>
            <a:pathLst>
              <a:path h="8227844" w="3990504">
                <a:moveTo>
                  <a:pt x="0" y="0"/>
                </a:moveTo>
                <a:lnTo>
                  <a:pt x="3990504" y="0"/>
                </a:lnTo>
                <a:lnTo>
                  <a:pt x="3990504" y="8227843"/>
                </a:lnTo>
                <a:lnTo>
                  <a:pt x="0" y="8227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0" y="-715524"/>
            <a:ext cx="4071932" cy="419786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true" rot="0">
            <a:off x="14536261" y="6799362"/>
            <a:ext cx="2385170" cy="2458938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8012779" y="5750151"/>
            <a:ext cx="3329992" cy="3329992"/>
          </a:xfrm>
          <a:custGeom>
            <a:avLst/>
            <a:gdLst/>
            <a:ahLst/>
            <a:cxnLst/>
            <a:rect r="r" b="b" t="t" l="l"/>
            <a:pathLst>
              <a:path h="3329992" w="3329992">
                <a:moveTo>
                  <a:pt x="0" y="0"/>
                </a:moveTo>
                <a:lnTo>
                  <a:pt x="3329992" y="0"/>
                </a:lnTo>
                <a:lnTo>
                  <a:pt x="3329992" y="3329992"/>
                </a:lnTo>
                <a:lnTo>
                  <a:pt x="0" y="332999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-632256" y="9163050"/>
            <a:ext cx="20931130" cy="80488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561"/>
              </a:lnSpc>
              <a:spcBef>
                <a:spcPct val="0"/>
              </a:spcBef>
            </a:pPr>
            <a:r>
              <a:rPr lang="en-US" b="true" sz="4686">
                <a:solidFill>
                  <a:srgbClr val="FFE180"/>
                </a:solidFill>
                <a:latin typeface="Dumondi Heavy"/>
                <a:ea typeface="Dumondi Heavy"/>
                <a:cs typeface="Dumondi Heavy"/>
                <a:sym typeface="Dumondi Heavy"/>
              </a:rPr>
              <a:t>https://padlet.com/khodcha5241/123gemini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49734" y="3150129"/>
            <a:ext cx="12072001" cy="4708081"/>
          </a:xfrm>
          <a:custGeom>
            <a:avLst/>
            <a:gdLst/>
            <a:ahLst/>
            <a:cxnLst/>
            <a:rect r="r" b="b" t="t" l="l"/>
            <a:pathLst>
              <a:path h="4708081" w="12072001">
                <a:moveTo>
                  <a:pt x="0" y="0"/>
                </a:moveTo>
                <a:lnTo>
                  <a:pt x="12072002" y="0"/>
                </a:lnTo>
                <a:lnTo>
                  <a:pt x="12072002" y="4708081"/>
                </a:lnTo>
                <a:lnTo>
                  <a:pt x="0" y="47080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98920" y="4730568"/>
            <a:ext cx="8890159" cy="1385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21"/>
              </a:lnSpc>
              <a:spcBef>
                <a:spcPct val="0"/>
              </a:spcBef>
            </a:pPr>
            <a:r>
              <a:rPr lang="en-US" b="true" sz="8086">
                <a:solidFill>
                  <a:srgbClr val="FFE180"/>
                </a:solidFill>
                <a:latin typeface="Dumondi Heavy"/>
                <a:ea typeface="Dumondi Heavy"/>
                <a:cs typeface="Dumondi Heavy"/>
                <a:sym typeface="Dumondi Heavy"/>
              </a:rPr>
              <a:t>workshop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813222" y="1953635"/>
            <a:ext cx="5446078" cy="5123852"/>
          </a:xfrm>
          <a:custGeom>
            <a:avLst/>
            <a:gdLst/>
            <a:ahLst/>
            <a:cxnLst/>
            <a:rect r="r" b="b" t="t" l="l"/>
            <a:pathLst>
              <a:path h="5123852" w="5446078">
                <a:moveTo>
                  <a:pt x="0" y="0"/>
                </a:moveTo>
                <a:lnTo>
                  <a:pt x="5446078" y="0"/>
                </a:lnTo>
                <a:lnTo>
                  <a:pt x="5446078" y="5123852"/>
                </a:lnTo>
                <a:lnTo>
                  <a:pt x="0" y="5123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54482" y="401639"/>
            <a:ext cx="3990504" cy="8227844"/>
          </a:xfrm>
          <a:custGeom>
            <a:avLst/>
            <a:gdLst/>
            <a:ahLst/>
            <a:cxnLst/>
            <a:rect r="r" b="b" t="t" l="l"/>
            <a:pathLst>
              <a:path h="8227844" w="3990504">
                <a:moveTo>
                  <a:pt x="0" y="0"/>
                </a:moveTo>
                <a:lnTo>
                  <a:pt x="3990504" y="0"/>
                </a:lnTo>
                <a:lnTo>
                  <a:pt x="3990504" y="8227844"/>
                </a:lnTo>
                <a:lnTo>
                  <a:pt x="0" y="82278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917667" y="476160"/>
            <a:ext cx="4071932" cy="419786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true" rot="0">
            <a:off x="14536261" y="6799362"/>
            <a:ext cx="2385170" cy="2458938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449734" y="3150129"/>
            <a:ext cx="12072001" cy="4708081"/>
          </a:xfrm>
          <a:custGeom>
            <a:avLst/>
            <a:gdLst/>
            <a:ahLst/>
            <a:cxnLst/>
            <a:rect r="r" b="b" t="t" l="l"/>
            <a:pathLst>
              <a:path h="4708081" w="12072001">
                <a:moveTo>
                  <a:pt x="0" y="0"/>
                </a:moveTo>
                <a:lnTo>
                  <a:pt x="12072002" y="0"/>
                </a:lnTo>
                <a:lnTo>
                  <a:pt x="12072002" y="4708081"/>
                </a:lnTo>
                <a:lnTo>
                  <a:pt x="0" y="4708081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4698920" y="4730568"/>
            <a:ext cx="8890159" cy="1385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21"/>
              </a:lnSpc>
              <a:spcBef>
                <a:spcPct val="0"/>
              </a:spcBef>
            </a:pPr>
            <a:r>
              <a:rPr lang="en-US" b="true" sz="8086">
                <a:solidFill>
                  <a:srgbClr val="FFE180"/>
                </a:solidFill>
                <a:latin typeface="Dumondi Heavy"/>
                <a:ea typeface="Dumondi Heavy"/>
                <a:cs typeface="Dumondi Heavy"/>
                <a:sym typeface="Dumondi Heavy"/>
              </a:rPr>
              <a:t>10 นาที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1813222" y="1953635"/>
            <a:ext cx="5446078" cy="5123852"/>
          </a:xfrm>
          <a:custGeom>
            <a:avLst/>
            <a:gdLst/>
            <a:ahLst/>
            <a:cxnLst/>
            <a:rect r="r" b="b" t="t" l="l"/>
            <a:pathLst>
              <a:path h="5123852" w="5446078">
                <a:moveTo>
                  <a:pt x="0" y="0"/>
                </a:moveTo>
                <a:lnTo>
                  <a:pt x="5446078" y="0"/>
                </a:lnTo>
                <a:lnTo>
                  <a:pt x="5446078" y="5123852"/>
                </a:lnTo>
                <a:lnTo>
                  <a:pt x="0" y="5123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54482" y="401639"/>
            <a:ext cx="3990504" cy="8227844"/>
          </a:xfrm>
          <a:custGeom>
            <a:avLst/>
            <a:gdLst/>
            <a:ahLst/>
            <a:cxnLst/>
            <a:rect r="r" b="b" t="t" l="l"/>
            <a:pathLst>
              <a:path h="8227844" w="3990504">
                <a:moveTo>
                  <a:pt x="0" y="0"/>
                </a:moveTo>
                <a:lnTo>
                  <a:pt x="3990504" y="0"/>
                </a:lnTo>
                <a:lnTo>
                  <a:pt x="3990504" y="8227844"/>
                </a:lnTo>
                <a:lnTo>
                  <a:pt x="0" y="822784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917667" y="476160"/>
            <a:ext cx="4071932" cy="419786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true" rot="0">
            <a:off x="14536261" y="6799362"/>
            <a:ext cx="2385170" cy="245893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300774" y="811885"/>
            <a:ext cx="12072001" cy="4708081"/>
          </a:xfrm>
          <a:custGeom>
            <a:avLst/>
            <a:gdLst/>
            <a:ahLst/>
            <a:cxnLst/>
            <a:rect r="r" b="b" t="t" l="l"/>
            <a:pathLst>
              <a:path h="4708081" w="12072001">
                <a:moveTo>
                  <a:pt x="0" y="0"/>
                </a:moveTo>
                <a:lnTo>
                  <a:pt x="12072001" y="0"/>
                </a:lnTo>
                <a:lnTo>
                  <a:pt x="12072001" y="4708080"/>
                </a:lnTo>
                <a:lnTo>
                  <a:pt x="0" y="470808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040655" y="2392323"/>
            <a:ext cx="8890159" cy="13852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1321"/>
              </a:lnSpc>
              <a:spcBef>
                <a:spcPct val="0"/>
              </a:spcBef>
            </a:pPr>
            <a:r>
              <a:rPr lang="en-US" b="true" sz="8086">
                <a:solidFill>
                  <a:srgbClr val="FFE180"/>
                </a:solidFill>
                <a:latin typeface="Dumondi Heavy"/>
                <a:ea typeface="Dumondi Heavy"/>
                <a:cs typeface="Dumondi Heavy"/>
                <a:sym typeface="Dumondi Heavy"/>
              </a:rPr>
              <a:t>ไฟล์prompt</a:t>
            </a: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3079386" y="-7678"/>
            <a:ext cx="5446078" cy="5123852"/>
          </a:xfrm>
          <a:custGeom>
            <a:avLst/>
            <a:gdLst/>
            <a:ahLst/>
            <a:cxnLst/>
            <a:rect r="r" b="b" t="t" l="l"/>
            <a:pathLst>
              <a:path h="5123852" w="5446078">
                <a:moveTo>
                  <a:pt x="0" y="0"/>
                </a:moveTo>
                <a:lnTo>
                  <a:pt x="5446078" y="0"/>
                </a:lnTo>
                <a:lnTo>
                  <a:pt x="5446078" y="5123852"/>
                </a:lnTo>
                <a:lnTo>
                  <a:pt x="0" y="5123852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531" y="-1162445"/>
            <a:ext cx="3990504" cy="8227844"/>
          </a:xfrm>
          <a:custGeom>
            <a:avLst/>
            <a:gdLst/>
            <a:ahLst/>
            <a:cxnLst/>
            <a:rect r="r" b="b" t="t" l="l"/>
            <a:pathLst>
              <a:path h="8227844" w="3990504">
                <a:moveTo>
                  <a:pt x="0" y="0"/>
                </a:moveTo>
                <a:lnTo>
                  <a:pt x="3990504" y="0"/>
                </a:lnTo>
                <a:lnTo>
                  <a:pt x="3990504" y="8227843"/>
                </a:lnTo>
                <a:lnTo>
                  <a:pt x="0" y="82278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pic>
        <p:nvPicPr>
          <p:cNvPr name="Picture 7" id="7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false" rot="0">
            <a:off x="0" y="-715524"/>
            <a:ext cx="4071932" cy="4197869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7"/>
          <a:srcRect l="0" t="0" r="0" b="0"/>
          <a:stretch>
            <a:fillRect/>
          </a:stretch>
        </p:blipFill>
        <p:spPr>
          <a:xfrm flipH="false" flipV="true" rot="0">
            <a:off x="14536261" y="6799362"/>
            <a:ext cx="2385170" cy="2458938"/>
          </a:xfrm>
          <a:prstGeom prst="rect">
            <a:avLst/>
          </a:prstGeom>
        </p:spPr>
      </p:pic>
      <p:sp>
        <p:nvSpPr>
          <p:cNvPr name="Freeform 9" id="9"/>
          <p:cNvSpPr/>
          <p:nvPr/>
        </p:nvSpPr>
        <p:spPr>
          <a:xfrm flipH="false" flipV="false" rot="0">
            <a:off x="8117159" y="5768780"/>
            <a:ext cx="2737151" cy="2737151"/>
          </a:xfrm>
          <a:custGeom>
            <a:avLst/>
            <a:gdLst/>
            <a:ahLst/>
            <a:cxnLst/>
            <a:rect r="r" b="b" t="t" l="l"/>
            <a:pathLst>
              <a:path h="2737151" w="2737151">
                <a:moveTo>
                  <a:pt x="0" y="0"/>
                </a:moveTo>
                <a:lnTo>
                  <a:pt x="2737151" y="0"/>
                </a:lnTo>
                <a:lnTo>
                  <a:pt x="2737151" y="2737151"/>
                </a:lnTo>
                <a:lnTo>
                  <a:pt x="0" y="273715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2035966" y="8678545"/>
            <a:ext cx="16907814" cy="10833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340"/>
              </a:lnSpc>
            </a:pPr>
            <a:r>
              <a:rPr lang="en-US" sz="3100" u="sng">
                <a:solidFill>
                  <a:srgbClr val="FFE180"/>
                </a:solidFill>
                <a:latin typeface="Arimo"/>
                <a:ea typeface="Arimo"/>
                <a:cs typeface="Arimo"/>
                <a:sym typeface="Arimo"/>
                <a:hlinkClick r:id="rId9" tooltip="https://docs.google.com/document/d/1vA_z4k4aOLAFtXXLsSE52ydhfPPehR9n/edit?usp=sharing&amp;ouid=100012526801546906344&amp;rtpof=true&amp;sd=true"/>
              </a:rPr>
              <a:t>https://docs.google.com/document/d/1vA_z4k4aOLAFtXXLsSE52ydhfPPehR9n/edit?usp=sharing&amp;ouid=100012526801546906344&amp;rtpof=true&amp;sd=true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DAHWKgeWbN0</dc:identifier>
  <dcterms:modified xsi:type="dcterms:W3CDTF">2011-08-01T06:04:30Z</dcterms:modified>
  <cp:revision>1</cp:revision>
  <dc:title>Gemini Notebook</dc:title>
</cp:coreProperties>
</file>