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6858000" cx="12192000"/>
  <p:notesSz cx="6858000" cy="9144000"/>
  <p:embeddedFontLst>
    <p:embeddedFont>
      <p:font typeface="Sarabun"/>
      <p:regular r:id="rId16"/>
      <p:bold r:id="rId17"/>
      <p:italic r:id="rId18"/>
      <p:boldItalic r:id="rId19"/>
    </p:embeddedFont>
    <p:embeddedFont>
      <p:font typeface="Prompt"/>
      <p:regular r:id="rId20"/>
      <p:bold r:id="rId21"/>
      <p:italic r:id="rId22"/>
      <p:boldItalic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rompt-regular.fntdata"/><Relationship Id="rId11" Type="http://schemas.openxmlformats.org/officeDocument/2006/relationships/slide" Target="slides/slide6.xml"/><Relationship Id="rId22" Type="http://schemas.openxmlformats.org/officeDocument/2006/relationships/font" Target="fonts/Prompt-italic.fntdata"/><Relationship Id="rId10" Type="http://schemas.openxmlformats.org/officeDocument/2006/relationships/slide" Target="slides/slide5.xml"/><Relationship Id="rId21" Type="http://schemas.openxmlformats.org/officeDocument/2006/relationships/font" Target="fonts/Prompt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23" Type="http://schemas.openxmlformats.org/officeDocument/2006/relationships/font" Target="fonts/Prompt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Sarabun-bold.fntdata"/><Relationship Id="rId16" Type="http://schemas.openxmlformats.org/officeDocument/2006/relationships/font" Target="fonts/Sarabun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Sarabun-boldItalic.fntdata"/><Relationship Id="rId6" Type="http://schemas.openxmlformats.org/officeDocument/2006/relationships/slide" Target="slides/slide1.xml"/><Relationship Id="rId18" Type="http://schemas.openxmlformats.org/officeDocument/2006/relationships/font" Target="fonts/Sarabun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Relationship Id="rId4" Type="http://schemas.openxmlformats.org/officeDocument/2006/relationships/image" Target="../media/image1.png"/><Relationship Id="rId9" Type="http://schemas.openxmlformats.org/officeDocument/2006/relationships/image" Target="../media/image4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5.png"/><Relationship Id="rId8" Type="http://schemas.openxmlformats.org/officeDocument/2006/relationships/image" Target="../media/image2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Relationship Id="rId4" Type="http://schemas.openxmlformats.org/officeDocument/2006/relationships/image" Target="../media/image2.png"/><Relationship Id="rId11" Type="http://schemas.openxmlformats.org/officeDocument/2006/relationships/image" Target="../media/image36.png"/><Relationship Id="rId10" Type="http://schemas.openxmlformats.org/officeDocument/2006/relationships/image" Target="../media/image29.png"/><Relationship Id="rId9" Type="http://schemas.openxmlformats.org/officeDocument/2006/relationships/image" Target="../media/image9.png"/><Relationship Id="rId5" Type="http://schemas.openxmlformats.org/officeDocument/2006/relationships/image" Target="../media/image23.png"/><Relationship Id="rId6" Type="http://schemas.openxmlformats.org/officeDocument/2006/relationships/image" Target="../media/image28.png"/><Relationship Id="rId7" Type="http://schemas.openxmlformats.org/officeDocument/2006/relationships/image" Target="../media/image22.png"/><Relationship Id="rId8" Type="http://schemas.openxmlformats.org/officeDocument/2006/relationships/image" Target="../media/image2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7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7" Type="http://schemas.openxmlformats.org/officeDocument/2006/relationships/image" Target="../media/image4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png"/><Relationship Id="rId4" Type="http://schemas.openxmlformats.org/officeDocument/2006/relationships/image" Target="../media/image17.png"/><Relationship Id="rId9" Type="http://schemas.openxmlformats.org/officeDocument/2006/relationships/image" Target="../media/image32.png"/><Relationship Id="rId5" Type="http://schemas.openxmlformats.org/officeDocument/2006/relationships/image" Target="../media/image35.png"/><Relationship Id="rId6" Type="http://schemas.openxmlformats.org/officeDocument/2006/relationships/image" Target="../media/image16.png"/><Relationship Id="rId7" Type="http://schemas.openxmlformats.org/officeDocument/2006/relationships/image" Target="../media/image42.png"/><Relationship Id="rId8" Type="http://schemas.openxmlformats.org/officeDocument/2006/relationships/image" Target="../media/image4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9.png"/><Relationship Id="rId4" Type="http://schemas.openxmlformats.org/officeDocument/2006/relationships/image" Target="../media/image43.png"/><Relationship Id="rId5" Type="http://schemas.openxmlformats.org/officeDocument/2006/relationships/image" Target="../media/image18.png"/><Relationship Id="rId6" Type="http://schemas.openxmlformats.org/officeDocument/2006/relationships/image" Target="../media/image20.png"/><Relationship Id="rId7" Type="http://schemas.openxmlformats.org/officeDocument/2006/relationships/image" Target="../media/image4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0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Relationship Id="rId5" Type="http://schemas.openxmlformats.org/officeDocument/2006/relationships/image" Target="../media/image45.png"/><Relationship Id="rId6" Type="http://schemas.openxmlformats.org/officeDocument/2006/relationships/image" Target="../media/image33.png"/><Relationship Id="rId7" Type="http://schemas.openxmlformats.org/officeDocument/2006/relationships/image" Target="../media/image46.png"/><Relationship Id="rId8" Type="http://schemas.openxmlformats.org/officeDocument/2006/relationships/image" Target="../media/image3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1.png"/><Relationship Id="rId4" Type="http://schemas.openxmlformats.org/officeDocument/2006/relationships/image" Target="../media/image38.png"/><Relationship Id="rId5" Type="http://schemas.openxmlformats.org/officeDocument/2006/relationships/image" Target="../media/image37.png"/><Relationship Id="rId6" Type="http://schemas.openxmlformats.org/officeDocument/2006/relationships/image" Target="../media/image3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>
            <a:off x="609600" y="1856630"/>
            <a:ext cx="2362200" cy="361950"/>
          </a:xfrm>
          <a:prstGeom prst="roundRect">
            <a:avLst>
              <a:gd fmla="val 50000" name="adj"/>
            </a:avLst>
          </a:prstGeom>
          <a:solidFill>
            <a:srgbClr val="132651"/>
          </a:solidFill>
          <a:ln cap="flat" cmpd="sng" w="9525">
            <a:solidFill>
              <a:srgbClr val="3B82F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85" name="Google Shape;85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1525" y="1961405"/>
            <a:ext cx="161925" cy="1428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86" name="Google Shape;86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600" y="4825156"/>
            <a:ext cx="152400" cy="152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87" name="Google Shape;87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62150" y="4825156"/>
            <a:ext cx="152400" cy="152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88" name="Google Shape;88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57600" y="4825156"/>
            <a:ext cx="152400" cy="152400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3"/>
          <p:cNvSpPr txBox="1"/>
          <p:nvPr/>
        </p:nvSpPr>
        <p:spPr>
          <a:xfrm>
            <a:off x="609600" y="2447180"/>
            <a:ext cx="9101137" cy="11885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00" u="none" cap="none" strike="noStrike">
                <a:solidFill>
                  <a:srgbClr val="FFFFFF"/>
                </a:solidFill>
                <a:latin typeface="Prompt"/>
                <a:ea typeface="Prompt"/>
                <a:cs typeface="Prompt"/>
                <a:sym typeface="Prompt"/>
              </a:rPr>
              <a:t>คู่มือขั้นตอนการใช้งาน NotebookLM อย่างละเอียด</a:t>
            </a:r>
            <a:endParaRPr/>
          </a:p>
        </p:txBody>
      </p:sp>
      <p:sp>
        <p:nvSpPr>
          <p:cNvPr id="90" name="Google Shape;90;p13"/>
          <p:cNvSpPr txBox="1"/>
          <p:nvPr/>
        </p:nvSpPr>
        <p:spPr>
          <a:xfrm>
            <a:off x="609600" y="3826222"/>
            <a:ext cx="7715250" cy="6703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94A3B8"/>
                </a:solidFill>
                <a:latin typeface="Sarabun"/>
                <a:ea typeface="Sarabun"/>
                <a:cs typeface="Sarabun"/>
                <a:sym typeface="Sarabun"/>
              </a:rPr>
              <a:t>เปลี่ยนเอกสาร งานวิจัย และสไลด์การสอน ให้กลายเป็นผู้ช่วยอัจฉริยะด้วย AI อ้างอิงแหล่งข้อมูลแม่นยำ</a:t>
            </a:r>
            <a:endParaRPr/>
          </a:p>
        </p:txBody>
      </p:sp>
      <p:sp>
        <p:nvSpPr>
          <p:cNvPr id="91" name="Google Shape;91;p13"/>
          <p:cNvSpPr txBox="1"/>
          <p:nvPr/>
        </p:nvSpPr>
        <p:spPr>
          <a:xfrm>
            <a:off x="771525" y="1923305"/>
            <a:ext cx="2547937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161925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25" u="none" cap="none" strike="noStrike">
                <a:solidFill>
                  <a:srgbClr val="60A5FA"/>
                </a:solidFill>
                <a:latin typeface="Prompt"/>
                <a:ea typeface="Prompt"/>
                <a:cs typeface="Prompt"/>
                <a:sym typeface="Prompt"/>
              </a:rPr>
              <a:t>STEP-BY-STEP USER GUIDE</a:t>
            </a:r>
            <a:endParaRPr/>
          </a:p>
        </p:txBody>
      </p:sp>
      <p:sp>
        <p:nvSpPr>
          <p:cNvPr id="92" name="Google Shape;92;p13"/>
          <p:cNvSpPr txBox="1"/>
          <p:nvPr/>
        </p:nvSpPr>
        <p:spPr>
          <a:xfrm>
            <a:off x="857250" y="4801344"/>
            <a:ext cx="1162050" cy="20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CBD5E1"/>
                </a:solidFill>
                <a:latin typeface="Sarabun"/>
                <a:ea typeface="Sarabun"/>
                <a:cs typeface="Sarabun"/>
                <a:sym typeface="Sarabun"/>
              </a:rPr>
              <a:t>7 ขั้นตอนหลัก</a:t>
            </a:r>
            <a:endParaRPr/>
          </a:p>
        </p:txBody>
      </p:sp>
      <p:sp>
        <p:nvSpPr>
          <p:cNvPr id="93" name="Google Shape;93;p13"/>
          <p:cNvSpPr txBox="1"/>
          <p:nvPr/>
        </p:nvSpPr>
        <p:spPr>
          <a:xfrm>
            <a:off x="2209800" y="4801344"/>
            <a:ext cx="1585912" cy="20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CBD5E1"/>
                </a:solidFill>
                <a:latin typeface="Sarabun"/>
                <a:ea typeface="Sarabun"/>
                <a:cs typeface="Sarabun"/>
                <a:sym typeface="Sarabun"/>
              </a:rPr>
              <a:t>ใช้งานง่าย ได้ผลจริง</a:t>
            </a:r>
            <a:endParaRPr/>
          </a:p>
        </p:txBody>
      </p:sp>
      <p:sp>
        <p:nvSpPr>
          <p:cNvPr id="94" name="Google Shape;94;p13"/>
          <p:cNvSpPr txBox="1"/>
          <p:nvPr/>
        </p:nvSpPr>
        <p:spPr>
          <a:xfrm>
            <a:off x="3905250" y="4801344"/>
            <a:ext cx="1776412" cy="20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CBD5E1"/>
                </a:solidFill>
                <a:latin typeface="Sarabun"/>
                <a:ea typeface="Sarabun"/>
                <a:cs typeface="Sarabun"/>
                <a:sym typeface="Sarabun"/>
              </a:rPr>
              <a:t>ปลอดภัย ไม่มโนข้อมูล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4"/>
          <p:cNvSpPr/>
          <p:nvPr/>
        </p:nvSpPr>
        <p:spPr>
          <a:xfrm>
            <a:off x="609600" y="471487"/>
            <a:ext cx="1609725" cy="314325"/>
          </a:xfrm>
          <a:prstGeom prst="roundRect">
            <a:avLst>
              <a:gd fmla="val 50000" name="adj"/>
            </a:avLst>
          </a:prstGeom>
          <a:solidFill>
            <a:srgbClr val="EFF6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4"/>
          <p:cNvSpPr/>
          <p:nvPr/>
        </p:nvSpPr>
        <p:spPr>
          <a:xfrm>
            <a:off x="609600" y="1376362"/>
            <a:ext cx="10972800" cy="600075"/>
          </a:xfrm>
          <a:prstGeom prst="roundRect">
            <a:avLst>
              <a:gd fmla="val 19047" name="adj"/>
            </a:avLst>
          </a:prstGeom>
          <a:solidFill>
            <a:srgbClr val="F8FAFC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14"/>
          <p:cNvSpPr/>
          <p:nvPr/>
        </p:nvSpPr>
        <p:spPr>
          <a:xfrm>
            <a:off x="609600" y="2090737"/>
            <a:ext cx="10972800" cy="600075"/>
          </a:xfrm>
          <a:prstGeom prst="roundRect">
            <a:avLst>
              <a:gd fmla="val 19047" name="adj"/>
            </a:avLst>
          </a:prstGeom>
          <a:solidFill>
            <a:srgbClr val="F8FAFC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4"/>
          <p:cNvSpPr/>
          <p:nvPr/>
        </p:nvSpPr>
        <p:spPr>
          <a:xfrm>
            <a:off x="609600" y="2805112"/>
            <a:ext cx="10972800" cy="600075"/>
          </a:xfrm>
          <a:prstGeom prst="roundRect">
            <a:avLst>
              <a:gd fmla="val 19047" name="adj"/>
            </a:avLst>
          </a:prstGeom>
          <a:solidFill>
            <a:srgbClr val="F8FAFC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14"/>
          <p:cNvSpPr/>
          <p:nvPr/>
        </p:nvSpPr>
        <p:spPr>
          <a:xfrm>
            <a:off x="609600" y="3519487"/>
            <a:ext cx="10972800" cy="600075"/>
          </a:xfrm>
          <a:prstGeom prst="roundRect">
            <a:avLst>
              <a:gd fmla="val 19047" name="adj"/>
            </a:avLst>
          </a:prstGeom>
          <a:solidFill>
            <a:srgbClr val="F8FAFC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14"/>
          <p:cNvSpPr/>
          <p:nvPr/>
        </p:nvSpPr>
        <p:spPr>
          <a:xfrm>
            <a:off x="609600" y="4233862"/>
            <a:ext cx="10972800" cy="600075"/>
          </a:xfrm>
          <a:prstGeom prst="roundRect">
            <a:avLst>
              <a:gd fmla="val 19047" name="adj"/>
            </a:avLst>
          </a:prstGeom>
          <a:solidFill>
            <a:srgbClr val="F8FAFC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14"/>
          <p:cNvSpPr/>
          <p:nvPr/>
        </p:nvSpPr>
        <p:spPr>
          <a:xfrm>
            <a:off x="609600" y="4948237"/>
            <a:ext cx="10972800" cy="600075"/>
          </a:xfrm>
          <a:prstGeom prst="roundRect">
            <a:avLst>
              <a:gd fmla="val 19047" name="adj"/>
            </a:avLst>
          </a:prstGeom>
          <a:solidFill>
            <a:srgbClr val="F8FAFC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14"/>
          <p:cNvSpPr/>
          <p:nvPr/>
        </p:nvSpPr>
        <p:spPr>
          <a:xfrm>
            <a:off x="609600" y="5662612"/>
            <a:ext cx="10972800" cy="600075"/>
          </a:xfrm>
          <a:prstGeom prst="roundRect">
            <a:avLst>
              <a:gd fmla="val 19047" name="adj"/>
            </a:avLst>
          </a:prstGeom>
          <a:solidFill>
            <a:srgbClr val="F8FAFC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14"/>
          <p:cNvSpPr/>
          <p:nvPr/>
        </p:nvSpPr>
        <p:spPr>
          <a:xfrm>
            <a:off x="809625" y="1519237"/>
            <a:ext cx="771525" cy="314325"/>
          </a:xfrm>
          <a:prstGeom prst="roundRect">
            <a:avLst>
              <a:gd fmla="val 50000" name="adj"/>
            </a:avLst>
          </a:prstGeom>
          <a:solidFill>
            <a:srgbClr val="2563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14"/>
          <p:cNvSpPr/>
          <p:nvPr/>
        </p:nvSpPr>
        <p:spPr>
          <a:xfrm>
            <a:off x="809625" y="2233612"/>
            <a:ext cx="800100" cy="314325"/>
          </a:xfrm>
          <a:prstGeom prst="roundRect">
            <a:avLst>
              <a:gd fmla="val 50000" name="adj"/>
            </a:avLst>
          </a:prstGeom>
          <a:solidFill>
            <a:srgbClr val="0D948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14"/>
          <p:cNvSpPr/>
          <p:nvPr/>
        </p:nvSpPr>
        <p:spPr>
          <a:xfrm>
            <a:off x="809625" y="2947987"/>
            <a:ext cx="800100" cy="314325"/>
          </a:xfrm>
          <a:prstGeom prst="roundRect">
            <a:avLst>
              <a:gd fmla="val 50000" name="adj"/>
            </a:avLst>
          </a:prstGeom>
          <a:solidFill>
            <a:srgbClr val="7C3AE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14"/>
          <p:cNvSpPr/>
          <p:nvPr/>
        </p:nvSpPr>
        <p:spPr>
          <a:xfrm>
            <a:off x="809625" y="3662362"/>
            <a:ext cx="809625" cy="314325"/>
          </a:xfrm>
          <a:prstGeom prst="roundRect">
            <a:avLst>
              <a:gd fmla="val 50000" name="adj"/>
            </a:avLst>
          </a:prstGeom>
          <a:solidFill>
            <a:srgbClr val="EA580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4"/>
          <p:cNvSpPr/>
          <p:nvPr/>
        </p:nvSpPr>
        <p:spPr>
          <a:xfrm>
            <a:off x="809625" y="4376737"/>
            <a:ext cx="800100" cy="314325"/>
          </a:xfrm>
          <a:prstGeom prst="roundRect">
            <a:avLst>
              <a:gd fmla="val 50000" name="adj"/>
            </a:avLst>
          </a:prstGeom>
          <a:solidFill>
            <a:srgbClr val="05966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4"/>
          <p:cNvSpPr/>
          <p:nvPr/>
        </p:nvSpPr>
        <p:spPr>
          <a:xfrm>
            <a:off x="809625" y="5091112"/>
            <a:ext cx="809625" cy="314325"/>
          </a:xfrm>
          <a:prstGeom prst="roundRect">
            <a:avLst>
              <a:gd fmla="val 50000" name="adj"/>
            </a:avLst>
          </a:prstGeom>
          <a:solidFill>
            <a:srgbClr val="EC489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14"/>
          <p:cNvSpPr/>
          <p:nvPr/>
        </p:nvSpPr>
        <p:spPr>
          <a:xfrm>
            <a:off x="809625" y="5805487"/>
            <a:ext cx="790575" cy="314325"/>
          </a:xfrm>
          <a:prstGeom prst="roundRect">
            <a:avLst>
              <a:gd fmla="val 50000" name="adj"/>
            </a:avLst>
          </a:prstGeom>
          <a:solidFill>
            <a:srgbClr val="4F46E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114" name="Google Shape;114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2950" y="561975"/>
            <a:ext cx="133350" cy="133350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4"/>
          <p:cNvSpPr txBox="1"/>
          <p:nvPr/>
        </p:nvSpPr>
        <p:spPr>
          <a:xfrm>
            <a:off x="952500" y="528637"/>
            <a:ext cx="1228725" cy="20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50" u="none" cap="none" strike="noStrike">
                <a:solidFill>
                  <a:srgbClr val="2563EB"/>
                </a:solidFill>
                <a:latin typeface="Prompt"/>
                <a:ea typeface="Prompt"/>
                <a:cs typeface="Prompt"/>
                <a:sym typeface="Prompt"/>
              </a:rPr>
              <a:t>ภาพรวมกระบวนการ</a:t>
            </a:r>
            <a:endParaRPr/>
          </a:p>
        </p:txBody>
      </p:sp>
      <p:sp>
        <p:nvSpPr>
          <p:cNvPr id="116" name="Google Shape;116;p14"/>
          <p:cNvSpPr txBox="1"/>
          <p:nvPr/>
        </p:nvSpPr>
        <p:spPr>
          <a:xfrm>
            <a:off x="2371725" y="457200"/>
            <a:ext cx="5575696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250" u="none" cap="none" strike="noStrike">
                <a:solidFill>
                  <a:srgbClr val="0F172A"/>
                </a:solidFill>
                <a:latin typeface="Prompt"/>
                <a:ea typeface="Prompt"/>
                <a:cs typeface="Prompt"/>
                <a:sym typeface="Prompt"/>
              </a:rPr>
              <a:t>7 ขั้นตอนการใช้งาน NotebookLM</a:t>
            </a:r>
            <a:endParaRPr/>
          </a:p>
        </p:txBody>
      </p:sp>
      <p:sp>
        <p:nvSpPr>
          <p:cNvPr id="117" name="Google Shape;117;p14"/>
          <p:cNvSpPr txBox="1"/>
          <p:nvPr/>
        </p:nvSpPr>
        <p:spPr>
          <a:xfrm>
            <a:off x="942975" y="1576387"/>
            <a:ext cx="600075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50" u="none" cap="none" strike="noStrike">
                <a:solidFill>
                  <a:srgbClr val="FFFFFF"/>
                </a:solidFill>
                <a:latin typeface="Prompt"/>
                <a:ea typeface="Prompt"/>
                <a:cs typeface="Prompt"/>
                <a:sym typeface="Prompt"/>
              </a:rPr>
              <a:t>STEP 01</a:t>
            </a:r>
            <a:endParaRPr/>
          </a:p>
        </p:txBody>
      </p:sp>
      <p:sp>
        <p:nvSpPr>
          <p:cNvPr id="118" name="Google Shape;118;p14"/>
          <p:cNvSpPr txBox="1"/>
          <p:nvPr/>
        </p:nvSpPr>
        <p:spPr>
          <a:xfrm>
            <a:off x="1771650" y="1543050"/>
            <a:ext cx="238125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0F172A"/>
                </a:solidFill>
                <a:latin typeface="Prompt"/>
                <a:ea typeface="Prompt"/>
                <a:cs typeface="Prompt"/>
                <a:sym typeface="Prompt"/>
              </a:rPr>
              <a:t>เข้าสู่ระบบ &amp; สร้าง Notebook</a:t>
            </a:r>
            <a:endParaRPr/>
          </a:p>
        </p:txBody>
      </p:sp>
      <p:sp>
        <p:nvSpPr>
          <p:cNvPr id="119" name="Google Shape;119;p14"/>
          <p:cNvSpPr txBox="1"/>
          <p:nvPr/>
        </p:nvSpPr>
        <p:spPr>
          <a:xfrm>
            <a:off x="4248150" y="1554509"/>
            <a:ext cx="4810125" cy="2437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64748B"/>
                </a:solidFill>
                <a:latin typeface="Sarabun"/>
                <a:ea typeface="Sarabun"/>
                <a:cs typeface="Sarabun"/>
                <a:sym typeface="Sarabun"/>
              </a:rPr>
              <a:t>เข้าใช้งานผ่าน Google Account และตั้งชื่อสมุดโน้ตประจำวิชา</a:t>
            </a:r>
            <a:endParaRPr/>
          </a:p>
        </p:txBody>
      </p:sp>
      <p:sp>
        <p:nvSpPr>
          <p:cNvPr id="120" name="Google Shape;120;p14"/>
          <p:cNvSpPr txBox="1"/>
          <p:nvPr/>
        </p:nvSpPr>
        <p:spPr>
          <a:xfrm>
            <a:off x="942975" y="2290762"/>
            <a:ext cx="628650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50" u="none" cap="none" strike="noStrike">
                <a:solidFill>
                  <a:srgbClr val="FFFFFF"/>
                </a:solidFill>
                <a:latin typeface="Prompt"/>
                <a:ea typeface="Prompt"/>
                <a:cs typeface="Prompt"/>
                <a:sym typeface="Prompt"/>
              </a:rPr>
              <a:t>STEP 02</a:t>
            </a:r>
            <a:endParaRPr/>
          </a:p>
        </p:txBody>
      </p:sp>
      <p:sp>
        <p:nvSpPr>
          <p:cNvPr id="121" name="Google Shape;121;p14"/>
          <p:cNvSpPr txBox="1"/>
          <p:nvPr/>
        </p:nvSpPr>
        <p:spPr>
          <a:xfrm>
            <a:off x="1800225" y="2257425"/>
            <a:ext cx="238125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0F172A"/>
                </a:solidFill>
                <a:latin typeface="Prompt"/>
                <a:ea typeface="Prompt"/>
                <a:cs typeface="Prompt"/>
                <a:sym typeface="Prompt"/>
              </a:rPr>
              <a:t>นำเข้าแหล่งข้อมูล (Sources)</a:t>
            </a:r>
            <a:endParaRPr/>
          </a:p>
        </p:txBody>
      </p:sp>
      <p:sp>
        <p:nvSpPr>
          <p:cNvPr id="122" name="Google Shape;122;p14"/>
          <p:cNvSpPr txBox="1"/>
          <p:nvPr/>
        </p:nvSpPr>
        <p:spPr>
          <a:xfrm>
            <a:off x="4276725" y="2268884"/>
            <a:ext cx="5048250" cy="2437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64748B"/>
                </a:solidFill>
                <a:latin typeface="Sarabun"/>
                <a:ea typeface="Sarabun"/>
                <a:cs typeface="Sarabun"/>
                <a:sym typeface="Sarabun"/>
              </a:rPr>
              <a:t>อัปโหลด PDF, Docs, Website หรือ YouTube เพื่อสร้างฐานความรู้</a:t>
            </a:r>
            <a:endParaRPr/>
          </a:p>
        </p:txBody>
      </p:sp>
      <p:sp>
        <p:nvSpPr>
          <p:cNvPr id="123" name="Google Shape;123;p14"/>
          <p:cNvSpPr txBox="1"/>
          <p:nvPr/>
        </p:nvSpPr>
        <p:spPr>
          <a:xfrm>
            <a:off x="942975" y="3005137"/>
            <a:ext cx="628650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50" u="none" cap="none" strike="noStrike">
                <a:solidFill>
                  <a:srgbClr val="FFFFFF"/>
                </a:solidFill>
                <a:latin typeface="Prompt"/>
                <a:ea typeface="Prompt"/>
                <a:cs typeface="Prompt"/>
                <a:sym typeface="Prompt"/>
              </a:rPr>
              <a:t>STEP 03</a:t>
            </a:r>
            <a:endParaRPr/>
          </a:p>
        </p:txBody>
      </p:sp>
      <p:sp>
        <p:nvSpPr>
          <p:cNvPr id="124" name="Google Shape;124;p14"/>
          <p:cNvSpPr txBox="1"/>
          <p:nvPr/>
        </p:nvSpPr>
        <p:spPr>
          <a:xfrm>
            <a:off x="1800225" y="2971800"/>
            <a:ext cx="238125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0F172A"/>
                </a:solidFill>
                <a:latin typeface="Prompt"/>
                <a:ea typeface="Prompt"/>
                <a:cs typeface="Prompt"/>
                <a:sym typeface="Prompt"/>
              </a:rPr>
              <a:t>คัดเลือก &amp; จัดการ Sources</a:t>
            </a:r>
            <a:endParaRPr/>
          </a:p>
        </p:txBody>
      </p:sp>
      <p:sp>
        <p:nvSpPr>
          <p:cNvPr id="125" name="Google Shape;125;p14"/>
          <p:cNvSpPr txBox="1"/>
          <p:nvPr/>
        </p:nvSpPr>
        <p:spPr>
          <a:xfrm>
            <a:off x="4276725" y="2983259"/>
            <a:ext cx="4702968" cy="2437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64748B"/>
                </a:solidFill>
                <a:latin typeface="Sarabun"/>
                <a:ea typeface="Sarabun"/>
                <a:cs typeface="Sarabun"/>
                <a:sym typeface="Sarabun"/>
              </a:rPr>
              <a:t>เลือกติ๊กถูกเฉพาะเอกสารที่ต้องการใช้ในการประมวลผลคำถาม</a:t>
            </a:r>
            <a:endParaRPr/>
          </a:p>
        </p:txBody>
      </p:sp>
      <p:sp>
        <p:nvSpPr>
          <p:cNvPr id="126" name="Google Shape;126;p14"/>
          <p:cNvSpPr txBox="1"/>
          <p:nvPr/>
        </p:nvSpPr>
        <p:spPr>
          <a:xfrm>
            <a:off x="942975" y="3719512"/>
            <a:ext cx="638175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50" u="none" cap="none" strike="noStrike">
                <a:solidFill>
                  <a:srgbClr val="FFFFFF"/>
                </a:solidFill>
                <a:latin typeface="Prompt"/>
                <a:ea typeface="Prompt"/>
                <a:cs typeface="Prompt"/>
                <a:sym typeface="Prompt"/>
              </a:rPr>
              <a:t>STEP 04</a:t>
            </a:r>
            <a:endParaRPr/>
          </a:p>
        </p:txBody>
      </p:sp>
      <p:sp>
        <p:nvSpPr>
          <p:cNvPr id="127" name="Google Shape;127;p14"/>
          <p:cNvSpPr txBox="1"/>
          <p:nvPr/>
        </p:nvSpPr>
        <p:spPr>
          <a:xfrm>
            <a:off x="1809750" y="3686175"/>
            <a:ext cx="238125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0F172A"/>
                </a:solidFill>
                <a:latin typeface="Prompt"/>
                <a:ea typeface="Prompt"/>
                <a:cs typeface="Prompt"/>
                <a:sym typeface="Prompt"/>
              </a:rPr>
              <a:t>ตั้งคำถาม &amp; สั่งงาน AI</a:t>
            </a:r>
            <a:endParaRPr/>
          </a:p>
        </p:txBody>
      </p:sp>
      <p:sp>
        <p:nvSpPr>
          <p:cNvPr id="128" name="Google Shape;128;p14"/>
          <p:cNvSpPr txBox="1"/>
          <p:nvPr/>
        </p:nvSpPr>
        <p:spPr>
          <a:xfrm>
            <a:off x="4286250" y="3697634"/>
            <a:ext cx="4762500" cy="2437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64748B"/>
                </a:solidFill>
                <a:latin typeface="Sarabun"/>
                <a:ea typeface="Sarabun"/>
                <a:cs typeface="Sarabun"/>
                <a:sym typeface="Sarabun"/>
              </a:rPr>
              <a:t>สั่ง AI สรุปเนื้อหา ออกข้อสอบ และทำแผนกิจกรรมพร้อมอ้างอิง</a:t>
            </a:r>
            <a:endParaRPr/>
          </a:p>
        </p:txBody>
      </p:sp>
      <p:sp>
        <p:nvSpPr>
          <p:cNvPr id="129" name="Google Shape;129;p14"/>
          <p:cNvSpPr txBox="1"/>
          <p:nvPr/>
        </p:nvSpPr>
        <p:spPr>
          <a:xfrm>
            <a:off x="942975" y="4433887"/>
            <a:ext cx="628650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50" u="none" cap="none" strike="noStrike">
                <a:solidFill>
                  <a:srgbClr val="FFFFFF"/>
                </a:solidFill>
                <a:latin typeface="Prompt"/>
                <a:ea typeface="Prompt"/>
                <a:cs typeface="Prompt"/>
                <a:sym typeface="Prompt"/>
              </a:rPr>
              <a:t>STEP 05</a:t>
            </a:r>
            <a:endParaRPr/>
          </a:p>
        </p:txBody>
      </p:sp>
      <p:sp>
        <p:nvSpPr>
          <p:cNvPr id="130" name="Google Shape;130;p14"/>
          <p:cNvSpPr txBox="1"/>
          <p:nvPr/>
        </p:nvSpPr>
        <p:spPr>
          <a:xfrm>
            <a:off x="1800225" y="4400550"/>
            <a:ext cx="238125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0F172A"/>
                </a:solidFill>
                <a:latin typeface="Prompt"/>
                <a:ea typeface="Prompt"/>
                <a:cs typeface="Prompt"/>
                <a:sym typeface="Prompt"/>
              </a:rPr>
              <a:t>บันทึกโน้ต &amp; แปลงรูปเล่ม</a:t>
            </a:r>
            <a:endParaRPr/>
          </a:p>
        </p:txBody>
      </p:sp>
      <p:sp>
        <p:nvSpPr>
          <p:cNvPr id="131" name="Google Shape;131;p14"/>
          <p:cNvSpPr txBox="1"/>
          <p:nvPr/>
        </p:nvSpPr>
        <p:spPr>
          <a:xfrm>
            <a:off x="4276725" y="4412009"/>
            <a:ext cx="4929187" cy="2437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64748B"/>
                </a:solidFill>
                <a:latin typeface="Sarabun"/>
                <a:ea typeface="Sarabun"/>
                <a:cs typeface="Sarabun"/>
                <a:sym typeface="Sarabun"/>
              </a:rPr>
              <a:t>Pin คำตอบลง Note Board และสร้างเป็น Study Guide หรือ FAQ</a:t>
            </a:r>
            <a:endParaRPr/>
          </a:p>
        </p:txBody>
      </p:sp>
      <p:sp>
        <p:nvSpPr>
          <p:cNvPr id="132" name="Google Shape;132;p14"/>
          <p:cNvSpPr txBox="1"/>
          <p:nvPr/>
        </p:nvSpPr>
        <p:spPr>
          <a:xfrm>
            <a:off x="942975" y="5148262"/>
            <a:ext cx="638175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50" u="none" cap="none" strike="noStrike">
                <a:solidFill>
                  <a:srgbClr val="FFFFFF"/>
                </a:solidFill>
                <a:latin typeface="Prompt"/>
                <a:ea typeface="Prompt"/>
                <a:cs typeface="Prompt"/>
                <a:sym typeface="Prompt"/>
              </a:rPr>
              <a:t>STEP 06</a:t>
            </a:r>
            <a:endParaRPr/>
          </a:p>
        </p:txBody>
      </p:sp>
      <p:sp>
        <p:nvSpPr>
          <p:cNvPr id="133" name="Google Shape;133;p14"/>
          <p:cNvSpPr txBox="1"/>
          <p:nvPr/>
        </p:nvSpPr>
        <p:spPr>
          <a:xfrm>
            <a:off x="1809750" y="5114925"/>
            <a:ext cx="2505075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0F172A"/>
                </a:solidFill>
                <a:latin typeface="Prompt"/>
                <a:ea typeface="Prompt"/>
                <a:cs typeface="Prompt"/>
                <a:sym typeface="Prompt"/>
              </a:rPr>
              <a:t>สร้างสื่อเสียง Audio Overview</a:t>
            </a:r>
            <a:endParaRPr/>
          </a:p>
        </p:txBody>
      </p:sp>
      <p:sp>
        <p:nvSpPr>
          <p:cNvPr id="134" name="Google Shape;134;p14"/>
          <p:cNvSpPr txBox="1"/>
          <p:nvPr/>
        </p:nvSpPr>
        <p:spPr>
          <a:xfrm>
            <a:off x="4410075" y="5126384"/>
            <a:ext cx="5203031" cy="2437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64748B"/>
                </a:solidFill>
                <a:latin typeface="Sarabun"/>
                <a:ea typeface="Sarabun"/>
                <a:cs typeface="Sarabun"/>
                <a:sym typeface="Sarabun"/>
              </a:rPr>
              <a:t>แปลงเอกสารเป็น Podcast บทสนทนาเสียง AI ฟังเพลินทบทวนง่าย</a:t>
            </a:r>
            <a:endParaRPr/>
          </a:p>
        </p:txBody>
      </p:sp>
      <p:sp>
        <p:nvSpPr>
          <p:cNvPr id="135" name="Google Shape;135;p14"/>
          <p:cNvSpPr txBox="1"/>
          <p:nvPr/>
        </p:nvSpPr>
        <p:spPr>
          <a:xfrm>
            <a:off x="942975" y="5862637"/>
            <a:ext cx="619125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50" u="none" cap="none" strike="noStrike">
                <a:solidFill>
                  <a:srgbClr val="FFFFFF"/>
                </a:solidFill>
                <a:latin typeface="Prompt"/>
                <a:ea typeface="Prompt"/>
                <a:cs typeface="Prompt"/>
                <a:sym typeface="Prompt"/>
              </a:rPr>
              <a:t>STEP 07</a:t>
            </a:r>
            <a:endParaRPr/>
          </a:p>
        </p:txBody>
      </p:sp>
      <p:sp>
        <p:nvSpPr>
          <p:cNvPr id="136" name="Google Shape;136;p14"/>
          <p:cNvSpPr txBox="1"/>
          <p:nvPr/>
        </p:nvSpPr>
        <p:spPr>
          <a:xfrm>
            <a:off x="1790700" y="5829300"/>
            <a:ext cx="238125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0F172A"/>
                </a:solidFill>
                <a:latin typeface="Prompt"/>
                <a:ea typeface="Prompt"/>
                <a:cs typeface="Prompt"/>
                <a:sym typeface="Prompt"/>
              </a:rPr>
              <a:t>แชร์ &amp; ส่งออกใช้งานจริง</a:t>
            </a:r>
            <a:endParaRPr/>
          </a:p>
        </p:txBody>
      </p:sp>
      <p:sp>
        <p:nvSpPr>
          <p:cNvPr id="137" name="Google Shape;137;p14"/>
          <p:cNvSpPr txBox="1"/>
          <p:nvPr/>
        </p:nvSpPr>
        <p:spPr>
          <a:xfrm>
            <a:off x="4267200" y="5840759"/>
            <a:ext cx="5298281" cy="2437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64748B"/>
                </a:solidFill>
                <a:latin typeface="Sarabun"/>
                <a:ea typeface="Sarabun"/>
                <a:cs typeface="Sarabun"/>
                <a:sym typeface="Sarabun"/>
              </a:rPr>
              <a:t>ส่งต่อลิงก์ให้ผู้เรียน หรือ Export ข้อมูลไปใช้ใน Google Docs / Slides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5"/>
          <p:cNvSpPr/>
          <p:nvPr/>
        </p:nvSpPr>
        <p:spPr>
          <a:xfrm>
            <a:off x="609600" y="471487"/>
            <a:ext cx="981075" cy="314325"/>
          </a:xfrm>
          <a:prstGeom prst="roundRect">
            <a:avLst>
              <a:gd fmla="val 50000" name="adj"/>
            </a:avLst>
          </a:prstGeom>
          <a:solidFill>
            <a:srgbClr val="EFF6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143" name="Google Shape;143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2950" y="561975"/>
            <a:ext cx="133350" cy="1333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44" name="Google Shape;144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86500" y="2009775"/>
            <a:ext cx="5295900" cy="361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45" name="Google Shape;145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96025" y="2019300"/>
            <a:ext cx="5276850" cy="36004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46" name="Google Shape;146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09600" y="2942332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47" name="Google Shape;147;p1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09600" y="3349972"/>
            <a:ext cx="238125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48" name="Google Shape;148;p1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09600" y="4031902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49" name="Google Shape;149;p1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609600" y="4439542"/>
            <a:ext cx="190500" cy="200025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15"/>
          <p:cNvSpPr txBox="1"/>
          <p:nvPr/>
        </p:nvSpPr>
        <p:spPr>
          <a:xfrm>
            <a:off x="952500" y="528637"/>
            <a:ext cx="600075" cy="20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50" u="none" cap="none" strike="noStrike">
                <a:solidFill>
                  <a:srgbClr val="2563EB"/>
                </a:solidFill>
                <a:latin typeface="Prompt"/>
                <a:ea typeface="Prompt"/>
                <a:cs typeface="Prompt"/>
                <a:sym typeface="Prompt"/>
              </a:rPr>
              <a:t>STEP 01</a:t>
            </a:r>
            <a:endParaRPr/>
          </a:p>
        </p:txBody>
      </p:sp>
      <p:sp>
        <p:nvSpPr>
          <p:cNvPr id="151" name="Google Shape;151;p15"/>
          <p:cNvSpPr txBox="1"/>
          <p:nvPr/>
        </p:nvSpPr>
        <p:spPr>
          <a:xfrm>
            <a:off x="1743075" y="457200"/>
            <a:ext cx="6988373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250" u="none" cap="none" strike="noStrike">
                <a:solidFill>
                  <a:srgbClr val="0F172A"/>
                </a:solidFill>
                <a:latin typeface="Prompt"/>
                <a:ea typeface="Prompt"/>
                <a:cs typeface="Prompt"/>
                <a:sym typeface="Prompt"/>
              </a:rPr>
              <a:t>การเข้าสู่ระบบ และการสร้าง Notebook ใหม่</a:t>
            </a:r>
            <a:endParaRPr/>
          </a:p>
        </p:txBody>
      </p:sp>
      <p:sp>
        <p:nvSpPr>
          <p:cNvPr id="152" name="Google Shape;152;p15"/>
          <p:cNvSpPr txBox="1"/>
          <p:nvPr/>
        </p:nvSpPr>
        <p:spPr>
          <a:xfrm>
            <a:off x="914400" y="2918519"/>
            <a:ext cx="5667375" cy="2742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เข้าสู่เว็บไซต์:</a:t>
            </a:r>
            <a:r>
              <a:rPr b="0" i="0" lang="en-US" sz="1350" u="none" cap="none" strike="noStrike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 ไปที่ </a:t>
            </a:r>
            <a:r>
              <a:rPr b="0" i="0" lang="en-US" sz="1350" u="sng" cap="none" strike="noStrike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notebooklm.google.com</a:t>
            </a:r>
            <a:r>
              <a:rPr b="0" i="0" lang="en-US" sz="1350" u="none" cap="none" strike="noStrike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 ผ่านเว็บเบราว์เซอร์</a:t>
            </a:r>
            <a:endParaRPr/>
          </a:p>
        </p:txBody>
      </p:sp>
      <p:sp>
        <p:nvSpPr>
          <p:cNvPr id="153" name="Google Shape;153;p15"/>
          <p:cNvSpPr txBox="1"/>
          <p:nvPr/>
        </p:nvSpPr>
        <p:spPr>
          <a:xfrm>
            <a:off x="962025" y="3326159"/>
            <a:ext cx="5038725" cy="5485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ลงชื่อเข้าใช้:</a:t>
            </a:r>
            <a:r>
              <a:rPr b="0" i="0" lang="en-US" sz="1350" u="none" cap="none" strike="noStrike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 ใช้บัญชี Google Account (แนะนำใช้อีเมลเพื่อการศึกษา/องค์กร)</a:t>
            </a:r>
            <a:endParaRPr/>
          </a:p>
        </p:txBody>
      </p:sp>
      <p:sp>
        <p:nvSpPr>
          <p:cNvPr id="154" name="Google Shape;154;p15"/>
          <p:cNvSpPr txBox="1"/>
          <p:nvPr/>
        </p:nvSpPr>
        <p:spPr>
          <a:xfrm>
            <a:off x="914400" y="4008090"/>
            <a:ext cx="5441156" cy="2742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สร้างสมุดโน้ต:</a:t>
            </a:r>
            <a:r>
              <a:rPr b="0" i="0" lang="en-US" sz="1350" u="none" cap="none" strike="noStrike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 คลิกปุ่ม </a:t>
            </a:r>
            <a:r>
              <a:rPr b="1" i="0" lang="en-US" sz="1350" u="none" cap="none" strike="noStrike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+ New Notebook</a:t>
            </a:r>
            <a:r>
              <a:rPr b="0" i="0" lang="en-US" sz="1350" u="none" cap="none" strike="noStrike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 เพื่อเริ่มโครงการใหม่</a:t>
            </a:r>
            <a:endParaRPr/>
          </a:p>
        </p:txBody>
      </p:sp>
      <p:sp>
        <p:nvSpPr>
          <p:cNvPr id="155" name="Google Shape;155;p15"/>
          <p:cNvSpPr txBox="1"/>
          <p:nvPr/>
        </p:nvSpPr>
        <p:spPr>
          <a:xfrm>
            <a:off x="914400" y="4415730"/>
            <a:ext cx="5869781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ตั้งชื่อสื่อการสอน:</a:t>
            </a:r>
            <a:r>
              <a:rPr b="0" i="0" lang="en-US" sz="1350" u="none" cap="none" strike="noStrike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 กำหนดชื่อให้ชัดเจน เช่น </a:t>
            </a:r>
            <a:r>
              <a:rPr b="0" i="1" lang="en-US" sz="1500" u="none" cap="none" strike="noStrike">
                <a:solidFill>
                  <a:srgbClr val="2563EB"/>
                </a:solidFill>
                <a:latin typeface="Sarabun"/>
                <a:ea typeface="Sarabun"/>
                <a:cs typeface="Sarabun"/>
                <a:sym typeface="Sarabun"/>
              </a:rPr>
              <a:t>"วิชาสังคมศึกษา ม.4"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6"/>
          <p:cNvSpPr/>
          <p:nvPr/>
        </p:nvSpPr>
        <p:spPr>
          <a:xfrm>
            <a:off x="609600" y="471487"/>
            <a:ext cx="981075" cy="314325"/>
          </a:xfrm>
          <a:prstGeom prst="roundRect">
            <a:avLst>
              <a:gd fmla="val 50000" name="adj"/>
            </a:avLst>
          </a:prstGeom>
          <a:solidFill>
            <a:srgbClr val="F0FDF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16"/>
          <p:cNvSpPr/>
          <p:nvPr/>
        </p:nvSpPr>
        <p:spPr>
          <a:xfrm>
            <a:off x="609600" y="2867025"/>
            <a:ext cx="2600325" cy="1905000"/>
          </a:xfrm>
          <a:prstGeom prst="roundRect">
            <a:avLst>
              <a:gd fmla="val 7000" name="adj"/>
            </a:avLst>
          </a:prstGeom>
          <a:solidFill>
            <a:srgbClr val="F8FAFC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16"/>
          <p:cNvSpPr/>
          <p:nvPr/>
        </p:nvSpPr>
        <p:spPr>
          <a:xfrm>
            <a:off x="3400425" y="2867025"/>
            <a:ext cx="2600325" cy="1905000"/>
          </a:xfrm>
          <a:prstGeom prst="roundRect">
            <a:avLst>
              <a:gd fmla="val 7000" name="adj"/>
            </a:avLst>
          </a:prstGeom>
          <a:solidFill>
            <a:srgbClr val="F8FAFC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16"/>
          <p:cNvSpPr/>
          <p:nvPr/>
        </p:nvSpPr>
        <p:spPr>
          <a:xfrm>
            <a:off x="6191250" y="2752725"/>
            <a:ext cx="2600325" cy="2133600"/>
          </a:xfrm>
          <a:prstGeom prst="roundRect">
            <a:avLst>
              <a:gd fmla="val 6250" name="adj"/>
            </a:avLst>
          </a:prstGeom>
          <a:solidFill>
            <a:srgbClr val="F8FAFC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16"/>
          <p:cNvSpPr/>
          <p:nvPr/>
        </p:nvSpPr>
        <p:spPr>
          <a:xfrm>
            <a:off x="8982075" y="2867025"/>
            <a:ext cx="2600325" cy="1905000"/>
          </a:xfrm>
          <a:prstGeom prst="roundRect">
            <a:avLst>
              <a:gd fmla="val 7000" name="adj"/>
            </a:avLst>
          </a:prstGeom>
          <a:solidFill>
            <a:srgbClr val="F8FAFC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165" name="Google Shape;165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2950" y="561975"/>
            <a:ext cx="104775" cy="1333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66" name="Google Shape;166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7725" y="310515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67" name="Google Shape;167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638550" y="310515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68" name="Google Shape;168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429375" y="299085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69" name="Google Shape;169;p1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220200" y="310515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70" name="Google Shape;170;p1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71550" y="3228975"/>
            <a:ext cx="209550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71" name="Google Shape;171;p1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762375" y="3228975"/>
            <a:ext cx="209550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72" name="Google Shape;172;p16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6524625" y="3114675"/>
            <a:ext cx="266700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73" name="Google Shape;173;p16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9329737" y="3228975"/>
            <a:ext cx="238125" cy="209550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16"/>
          <p:cNvSpPr txBox="1"/>
          <p:nvPr/>
        </p:nvSpPr>
        <p:spPr>
          <a:xfrm>
            <a:off x="923925" y="528637"/>
            <a:ext cx="628650" cy="20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50" u="none" cap="none" strike="noStrike">
                <a:solidFill>
                  <a:srgbClr val="16A34A"/>
                </a:solidFill>
                <a:latin typeface="Prompt"/>
                <a:ea typeface="Prompt"/>
                <a:cs typeface="Prompt"/>
                <a:sym typeface="Prompt"/>
              </a:rPr>
              <a:t>STEP 02</a:t>
            </a:r>
            <a:endParaRPr/>
          </a:p>
        </p:txBody>
      </p:sp>
      <p:sp>
        <p:nvSpPr>
          <p:cNvPr id="175" name="Google Shape;175;p16"/>
          <p:cNvSpPr txBox="1"/>
          <p:nvPr/>
        </p:nvSpPr>
        <p:spPr>
          <a:xfrm>
            <a:off x="1743075" y="457200"/>
            <a:ext cx="6713339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250" u="none" cap="none" strike="noStrike">
                <a:solidFill>
                  <a:srgbClr val="0F172A"/>
                </a:solidFill>
                <a:latin typeface="Prompt"/>
                <a:ea typeface="Prompt"/>
                <a:cs typeface="Prompt"/>
                <a:sym typeface="Prompt"/>
              </a:rPr>
              <a:t>การนำเข้าแหล่งข้อมูล (Adding Sources)</a:t>
            </a:r>
            <a:endParaRPr/>
          </a:p>
        </p:txBody>
      </p:sp>
      <p:sp>
        <p:nvSpPr>
          <p:cNvPr id="176" name="Google Shape;176;p16"/>
          <p:cNvSpPr txBox="1"/>
          <p:nvPr/>
        </p:nvSpPr>
        <p:spPr>
          <a:xfrm>
            <a:off x="847725" y="3714750"/>
            <a:ext cx="2330291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0F172A"/>
                </a:solidFill>
                <a:latin typeface="Prompt"/>
                <a:ea typeface="Prompt"/>
                <a:cs typeface="Prompt"/>
                <a:sym typeface="Prompt"/>
              </a:rPr>
              <a:t>PDF &amp; ไฟล์เอกสาร</a:t>
            </a:r>
            <a:endParaRPr/>
          </a:p>
        </p:txBody>
      </p:sp>
      <p:sp>
        <p:nvSpPr>
          <p:cNvPr id="177" name="Google Shape;177;p16"/>
          <p:cNvSpPr txBox="1"/>
          <p:nvPr/>
        </p:nvSpPr>
        <p:spPr>
          <a:xfrm>
            <a:off x="847725" y="4076700"/>
            <a:ext cx="22193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64748B"/>
                </a:solidFill>
                <a:latin typeface="Sarabun"/>
                <a:ea typeface="Sarabun"/>
                <a:cs typeface="Sarabun"/>
                <a:sym typeface="Sarabun"/>
              </a:rPr>
              <a:t>ลากวางไฟล์ PDF, Text (.txt) หรือสไลด์บรรยายเข้าสู่ระบบทันที</a:t>
            </a:r>
            <a:endParaRPr/>
          </a:p>
        </p:txBody>
      </p:sp>
      <p:sp>
        <p:nvSpPr>
          <p:cNvPr id="178" name="Google Shape;178;p16"/>
          <p:cNvSpPr txBox="1"/>
          <p:nvPr/>
        </p:nvSpPr>
        <p:spPr>
          <a:xfrm>
            <a:off x="3638550" y="3714750"/>
            <a:ext cx="2330291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0F172A"/>
                </a:solidFill>
                <a:latin typeface="Prompt"/>
                <a:ea typeface="Prompt"/>
                <a:cs typeface="Prompt"/>
                <a:sym typeface="Prompt"/>
              </a:rPr>
              <a:t>Google Drive</a:t>
            </a:r>
            <a:endParaRPr/>
          </a:p>
        </p:txBody>
      </p:sp>
      <p:sp>
        <p:nvSpPr>
          <p:cNvPr id="179" name="Google Shape;179;p16"/>
          <p:cNvSpPr txBox="1"/>
          <p:nvPr/>
        </p:nvSpPr>
        <p:spPr>
          <a:xfrm>
            <a:off x="3638550" y="4076700"/>
            <a:ext cx="22193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64748B"/>
                </a:solidFill>
                <a:latin typeface="Sarabun"/>
                <a:ea typeface="Sarabun"/>
                <a:cs typeface="Sarabun"/>
                <a:sym typeface="Sarabun"/>
              </a:rPr>
              <a:t>เชื่อมต่อดึงไฟล์ Google Docs และ Google Slides จากไดรฟ์โดยตรง</a:t>
            </a:r>
            <a:endParaRPr/>
          </a:p>
        </p:txBody>
      </p:sp>
      <p:sp>
        <p:nvSpPr>
          <p:cNvPr id="180" name="Google Shape;180;p16"/>
          <p:cNvSpPr txBox="1"/>
          <p:nvPr/>
        </p:nvSpPr>
        <p:spPr>
          <a:xfrm>
            <a:off x="6429375" y="3600450"/>
            <a:ext cx="2330291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0F172A"/>
                </a:solidFill>
                <a:latin typeface="Prompt"/>
                <a:ea typeface="Prompt"/>
                <a:cs typeface="Prompt"/>
                <a:sym typeface="Prompt"/>
              </a:rPr>
              <a:t>Website URL</a:t>
            </a:r>
            <a:endParaRPr/>
          </a:p>
        </p:txBody>
      </p:sp>
      <p:sp>
        <p:nvSpPr>
          <p:cNvPr id="181" name="Google Shape;181;p16"/>
          <p:cNvSpPr txBox="1"/>
          <p:nvPr/>
        </p:nvSpPr>
        <p:spPr>
          <a:xfrm>
            <a:off x="6429375" y="3962400"/>
            <a:ext cx="2219325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64748B"/>
                </a:solidFill>
                <a:latin typeface="Sarabun"/>
                <a:ea typeface="Sarabun"/>
                <a:cs typeface="Sarabun"/>
                <a:sym typeface="Sarabun"/>
              </a:rPr>
              <a:t>วางลิงก์บทความ ข่าว หรือเว็บไซต์วิชาการเพื่อดึงเนื้อหามาประมวลผล</a:t>
            </a:r>
            <a:endParaRPr/>
          </a:p>
        </p:txBody>
      </p:sp>
      <p:sp>
        <p:nvSpPr>
          <p:cNvPr id="182" name="Google Shape;182;p16"/>
          <p:cNvSpPr txBox="1"/>
          <p:nvPr/>
        </p:nvSpPr>
        <p:spPr>
          <a:xfrm>
            <a:off x="9220200" y="3714750"/>
            <a:ext cx="2330291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0F172A"/>
                </a:solidFill>
                <a:latin typeface="Prompt"/>
                <a:ea typeface="Prompt"/>
                <a:cs typeface="Prompt"/>
                <a:sym typeface="Prompt"/>
              </a:rPr>
              <a:t>YouTube Video</a:t>
            </a:r>
            <a:endParaRPr/>
          </a:p>
        </p:txBody>
      </p:sp>
      <p:sp>
        <p:nvSpPr>
          <p:cNvPr id="183" name="Google Shape;183;p16"/>
          <p:cNvSpPr txBox="1"/>
          <p:nvPr/>
        </p:nvSpPr>
        <p:spPr>
          <a:xfrm>
            <a:off x="9220200" y="4076700"/>
            <a:ext cx="22193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64748B"/>
                </a:solidFill>
                <a:latin typeface="Sarabun"/>
                <a:ea typeface="Sarabun"/>
                <a:cs typeface="Sarabun"/>
                <a:sym typeface="Sarabun"/>
              </a:rPr>
              <a:t>วางลิงก์คลิปวิดีโอเพื่อดึงคำบรรยายและสคริปต์มาทำความเข้าใจ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7"/>
          <p:cNvSpPr/>
          <p:nvPr/>
        </p:nvSpPr>
        <p:spPr>
          <a:xfrm>
            <a:off x="609600" y="471487"/>
            <a:ext cx="1009650" cy="314325"/>
          </a:xfrm>
          <a:prstGeom prst="roundRect">
            <a:avLst>
              <a:gd fmla="val 50000" name="adj"/>
            </a:avLst>
          </a:prstGeom>
          <a:solidFill>
            <a:srgbClr val="FAF5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189" name="Google Shape;189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2950" y="561975"/>
            <a:ext cx="133350" cy="1333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90" name="Google Shape;190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600" y="2009775"/>
            <a:ext cx="5295900" cy="361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91" name="Google Shape;191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19125" y="2019300"/>
            <a:ext cx="200025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92" name="Google Shape;192;p1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286500" y="3024187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93" name="Google Shape;193;p1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286500" y="3706117"/>
            <a:ext cx="171450" cy="200025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17"/>
          <p:cNvSpPr txBox="1"/>
          <p:nvPr/>
        </p:nvSpPr>
        <p:spPr>
          <a:xfrm>
            <a:off x="952500" y="528637"/>
            <a:ext cx="628650" cy="20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50" u="none" cap="none" strike="noStrike">
                <a:solidFill>
                  <a:srgbClr val="7C3AED"/>
                </a:solidFill>
                <a:latin typeface="Prompt"/>
                <a:ea typeface="Prompt"/>
                <a:cs typeface="Prompt"/>
                <a:sym typeface="Prompt"/>
              </a:rPr>
              <a:t>STEP 03</a:t>
            </a:r>
            <a:endParaRPr/>
          </a:p>
        </p:txBody>
      </p:sp>
      <p:sp>
        <p:nvSpPr>
          <p:cNvPr id="195" name="Google Shape;195;p17"/>
          <p:cNvSpPr txBox="1"/>
          <p:nvPr/>
        </p:nvSpPr>
        <p:spPr>
          <a:xfrm>
            <a:off x="1771650" y="457200"/>
            <a:ext cx="80010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250" u="none" cap="none" strike="noStrike">
                <a:solidFill>
                  <a:srgbClr val="0F172A"/>
                </a:solidFill>
                <a:latin typeface="Prompt"/>
                <a:ea typeface="Prompt"/>
                <a:cs typeface="Prompt"/>
                <a:sym typeface="Prompt"/>
              </a:rPr>
              <a:t>การจัดการและคัดเลือก Sources (Source Panel)</a:t>
            </a:r>
            <a:endParaRPr/>
          </a:p>
        </p:txBody>
      </p:sp>
      <p:sp>
        <p:nvSpPr>
          <p:cNvPr id="196" name="Google Shape;196;p17"/>
          <p:cNvSpPr txBox="1"/>
          <p:nvPr/>
        </p:nvSpPr>
        <p:spPr>
          <a:xfrm>
            <a:off x="6591300" y="3000375"/>
            <a:ext cx="5086350" cy="5485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Source Panel ด้านซ้าย:</a:t>
            </a:r>
            <a:r>
              <a:rPr b="0" i="0" lang="en-US" sz="1350" u="none" cap="none" strike="noStrike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 แสดงรายชื่อเอกสารทั้งหมดที่ทำการอัปโหลดไว้</a:t>
            </a:r>
            <a:endParaRPr/>
          </a:p>
        </p:txBody>
      </p:sp>
      <p:sp>
        <p:nvSpPr>
          <p:cNvPr id="197" name="Google Shape;197;p17"/>
          <p:cNvSpPr txBox="1"/>
          <p:nvPr/>
        </p:nvSpPr>
        <p:spPr>
          <a:xfrm>
            <a:off x="6572250" y="3682305"/>
            <a:ext cx="5105400" cy="5485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สวิตช์เปิด-ปิดการอ้างอิง:</a:t>
            </a:r>
            <a:r>
              <a:rPr b="0" i="0" lang="en-US" sz="1350" u="none" cap="none" strike="noStrike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 ติ๊กเลือก </a:t>
            </a:r>
            <a:r>
              <a:rPr b="1" i="0" lang="en-US" sz="1350" u="none" cap="none" strike="noStrike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[✓]</a:t>
            </a:r>
            <a:r>
              <a:rPr b="0" i="0" lang="en-US" sz="1350" u="none" cap="none" strike="noStrike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 เฉพาะเอกสารที่ต้องการถาม ณ ตอนนั้น</a:t>
            </a:r>
            <a:endParaRPr/>
          </a:p>
        </p:txBody>
      </p:sp>
      <p:sp>
        <p:nvSpPr>
          <p:cNvPr id="198" name="Google Shape;198;p17"/>
          <p:cNvSpPr txBox="1"/>
          <p:nvPr/>
        </p:nvSpPr>
        <p:spPr>
          <a:xfrm>
            <a:off x="6400800" y="4364235"/>
            <a:ext cx="5791200" cy="2742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Source Guide สรุปด่วน:</a:t>
            </a:r>
            <a:r>
              <a:rPr b="0" i="0" lang="en-US" sz="1350" u="none" cap="none" strike="noStrike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 คลิกดูสรุปประเด็นสำคัญของแต่ละไฟล์ได้ทันที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8"/>
          <p:cNvSpPr/>
          <p:nvPr/>
        </p:nvSpPr>
        <p:spPr>
          <a:xfrm>
            <a:off x="609600" y="471487"/>
            <a:ext cx="1057275" cy="314325"/>
          </a:xfrm>
          <a:prstGeom prst="roundRect">
            <a:avLst>
              <a:gd fmla="val 50000" name="adj"/>
            </a:avLst>
          </a:prstGeom>
          <a:solidFill>
            <a:srgbClr val="FFF7E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18"/>
          <p:cNvSpPr/>
          <p:nvPr/>
        </p:nvSpPr>
        <p:spPr>
          <a:xfrm>
            <a:off x="609600" y="2867025"/>
            <a:ext cx="3530649" cy="1905000"/>
          </a:xfrm>
          <a:prstGeom prst="roundRect">
            <a:avLst>
              <a:gd fmla="val 7000" name="adj"/>
            </a:avLst>
          </a:prstGeom>
          <a:solidFill>
            <a:srgbClr val="F8FAFC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18"/>
          <p:cNvSpPr/>
          <p:nvPr/>
        </p:nvSpPr>
        <p:spPr>
          <a:xfrm>
            <a:off x="4330749" y="2867025"/>
            <a:ext cx="3530649" cy="1905000"/>
          </a:xfrm>
          <a:prstGeom prst="roundRect">
            <a:avLst>
              <a:gd fmla="val 7000" name="adj"/>
            </a:avLst>
          </a:prstGeom>
          <a:solidFill>
            <a:srgbClr val="F8FAFC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18"/>
          <p:cNvSpPr/>
          <p:nvPr/>
        </p:nvSpPr>
        <p:spPr>
          <a:xfrm>
            <a:off x="8051899" y="2867025"/>
            <a:ext cx="3530649" cy="1905000"/>
          </a:xfrm>
          <a:prstGeom prst="roundRect">
            <a:avLst>
              <a:gd fmla="val 7000" name="adj"/>
            </a:avLst>
          </a:prstGeom>
          <a:solidFill>
            <a:srgbClr val="F8FAFC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207" name="Google Shape;207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2950" y="561975"/>
            <a:ext cx="171450" cy="1333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08" name="Google Shape;208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7725" y="310515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09" name="Google Shape;209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568874" y="310515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10" name="Google Shape;210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90024" y="310515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11" name="Google Shape;211;p1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85837" y="3228975"/>
            <a:ext cx="180975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12" name="Google Shape;212;p1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716512" y="3228975"/>
            <a:ext cx="161925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13" name="Google Shape;213;p18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8423374" y="3228975"/>
            <a:ext cx="190500" cy="209550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18"/>
          <p:cNvSpPr txBox="1"/>
          <p:nvPr/>
        </p:nvSpPr>
        <p:spPr>
          <a:xfrm>
            <a:off x="990600" y="528637"/>
            <a:ext cx="638175" cy="20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50" u="none" cap="none" strike="noStrike">
                <a:solidFill>
                  <a:srgbClr val="EA580C"/>
                </a:solidFill>
                <a:latin typeface="Prompt"/>
                <a:ea typeface="Prompt"/>
                <a:cs typeface="Prompt"/>
                <a:sym typeface="Prompt"/>
              </a:rPr>
              <a:t>STEP 04</a:t>
            </a:r>
            <a:endParaRPr/>
          </a:p>
        </p:txBody>
      </p:sp>
      <p:sp>
        <p:nvSpPr>
          <p:cNvPr id="215" name="Google Shape;215;p18"/>
          <p:cNvSpPr txBox="1"/>
          <p:nvPr/>
        </p:nvSpPr>
        <p:spPr>
          <a:xfrm>
            <a:off x="1819275" y="457200"/>
            <a:ext cx="7725965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250" u="none" cap="none" strike="noStrike">
                <a:solidFill>
                  <a:srgbClr val="0F172A"/>
                </a:solidFill>
                <a:latin typeface="Prompt"/>
                <a:ea typeface="Prompt"/>
                <a:cs typeface="Prompt"/>
                <a:sym typeface="Prompt"/>
              </a:rPr>
              <a:t>การตั้งคำถาม &amp; สั่งงาน AI (Chat &amp; Citations)</a:t>
            </a:r>
            <a:endParaRPr/>
          </a:p>
        </p:txBody>
      </p:sp>
      <p:sp>
        <p:nvSpPr>
          <p:cNvPr id="216" name="Google Shape;216;p18"/>
          <p:cNvSpPr txBox="1"/>
          <p:nvPr/>
        </p:nvSpPr>
        <p:spPr>
          <a:xfrm>
            <a:off x="847725" y="3714750"/>
            <a:ext cx="3307132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0F172A"/>
                </a:solidFill>
                <a:latin typeface="Prompt"/>
                <a:ea typeface="Prompt"/>
                <a:cs typeface="Prompt"/>
                <a:sym typeface="Prompt"/>
              </a:rPr>
              <a:t>สรุปประเด็นสำคัญ</a:t>
            </a:r>
            <a:endParaRPr/>
          </a:p>
        </p:txBody>
      </p:sp>
      <p:sp>
        <p:nvSpPr>
          <p:cNvPr id="217" name="Google Shape;217;p18"/>
          <p:cNvSpPr txBox="1"/>
          <p:nvPr/>
        </p:nvSpPr>
        <p:spPr>
          <a:xfrm>
            <a:off x="847725" y="4076700"/>
            <a:ext cx="3149649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64748B"/>
                </a:solidFill>
                <a:latin typeface="Sarabun"/>
                <a:ea typeface="Sarabun"/>
                <a:cs typeface="Sarabun"/>
                <a:sym typeface="Sarabun"/>
              </a:rPr>
              <a:t>"สรุปสาระสำคัญของเอกสารนี้ออกเป็น 5 หัวข้อหลัก พร้อมคำอธิบายกระชับ"</a:t>
            </a:r>
            <a:endParaRPr/>
          </a:p>
        </p:txBody>
      </p:sp>
      <p:sp>
        <p:nvSpPr>
          <p:cNvPr id="218" name="Google Shape;218;p18"/>
          <p:cNvSpPr txBox="1"/>
          <p:nvPr/>
        </p:nvSpPr>
        <p:spPr>
          <a:xfrm>
            <a:off x="4568874" y="3714750"/>
            <a:ext cx="3307132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0F172A"/>
                </a:solidFill>
                <a:latin typeface="Prompt"/>
                <a:ea typeface="Prompt"/>
                <a:cs typeface="Prompt"/>
                <a:sym typeface="Prompt"/>
              </a:rPr>
              <a:t>ออกแบบคำถาม &amp; ข้อสอบ</a:t>
            </a:r>
            <a:endParaRPr/>
          </a:p>
        </p:txBody>
      </p:sp>
      <p:sp>
        <p:nvSpPr>
          <p:cNvPr id="219" name="Google Shape;219;p18"/>
          <p:cNvSpPr txBox="1"/>
          <p:nvPr/>
        </p:nvSpPr>
        <p:spPr>
          <a:xfrm>
            <a:off x="4568874" y="4076700"/>
            <a:ext cx="3149649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64748B"/>
                </a:solidFill>
                <a:latin typeface="Sarabun"/>
                <a:ea typeface="Sarabun"/>
                <a:cs typeface="Sarabun"/>
                <a:sym typeface="Sarabun"/>
              </a:rPr>
              <a:t>"ช่วยสร้างข้อสอบปรนัย 4 ตัวเลือก 10 ข้อ พร้อมเฉลยและเหตุผลอ้างอิง"</a:t>
            </a:r>
            <a:endParaRPr/>
          </a:p>
        </p:txBody>
      </p:sp>
      <p:sp>
        <p:nvSpPr>
          <p:cNvPr id="220" name="Google Shape;220;p18"/>
          <p:cNvSpPr txBox="1"/>
          <p:nvPr/>
        </p:nvSpPr>
        <p:spPr>
          <a:xfrm>
            <a:off x="8290024" y="3714750"/>
            <a:ext cx="3307132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0F172A"/>
                </a:solidFill>
                <a:latin typeface="Prompt"/>
                <a:ea typeface="Prompt"/>
                <a:cs typeface="Prompt"/>
                <a:sym typeface="Prompt"/>
              </a:rPr>
              <a:t>การตรวจสอบ Citations [1]</a:t>
            </a:r>
            <a:endParaRPr/>
          </a:p>
        </p:txBody>
      </p:sp>
      <p:sp>
        <p:nvSpPr>
          <p:cNvPr id="221" name="Google Shape;221;p18"/>
          <p:cNvSpPr txBox="1"/>
          <p:nvPr/>
        </p:nvSpPr>
        <p:spPr>
          <a:xfrm>
            <a:off x="8290024" y="4076700"/>
            <a:ext cx="3149649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64748B"/>
                </a:solidFill>
                <a:latin typeface="Sarabun"/>
                <a:ea typeface="Sarabun"/>
                <a:cs typeface="Sarabun"/>
                <a:sym typeface="Sarabun"/>
              </a:rPr>
              <a:t>คลิกตัวเลขเชิงอรรถในคำตอบ เพื่อดูบรรทัดอ้างอิงในเอกสารต้นฉบับได้ทันที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9"/>
          <p:cNvSpPr/>
          <p:nvPr/>
        </p:nvSpPr>
        <p:spPr>
          <a:xfrm>
            <a:off x="609600" y="471487"/>
            <a:ext cx="981075" cy="314325"/>
          </a:xfrm>
          <a:prstGeom prst="roundRect">
            <a:avLst>
              <a:gd fmla="val 50000" name="adj"/>
            </a:avLst>
          </a:prstGeom>
          <a:solidFill>
            <a:srgbClr val="ECFDF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19"/>
          <p:cNvSpPr/>
          <p:nvPr/>
        </p:nvSpPr>
        <p:spPr>
          <a:xfrm>
            <a:off x="6286500" y="3157388"/>
            <a:ext cx="5295900" cy="1323975"/>
          </a:xfrm>
          <a:prstGeom prst="roundRect">
            <a:avLst>
              <a:gd fmla="val 10071" name="adj"/>
            </a:avLst>
          </a:prstGeom>
          <a:solidFill>
            <a:srgbClr val="F0FDF4"/>
          </a:solidFill>
          <a:ln cap="flat" cmpd="sng" w="9525">
            <a:solidFill>
              <a:srgbClr val="BBF7D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228" name="Google Shape;228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2950" y="561975"/>
            <a:ext cx="104775" cy="1333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29" name="Google Shape;229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524625" y="3443138"/>
            <a:ext cx="142875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30" name="Google Shape;230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09600" y="3024187"/>
            <a:ext cx="142875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31" name="Google Shape;231;p1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09600" y="3431827"/>
            <a:ext cx="219075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32" name="Google Shape;232;p1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09600" y="4113758"/>
            <a:ext cx="190500" cy="200025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19"/>
          <p:cNvSpPr txBox="1"/>
          <p:nvPr/>
        </p:nvSpPr>
        <p:spPr>
          <a:xfrm>
            <a:off x="923925" y="528637"/>
            <a:ext cx="628650" cy="20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50" u="none" cap="none" strike="noStrike">
                <a:solidFill>
                  <a:srgbClr val="059669"/>
                </a:solidFill>
                <a:latin typeface="Prompt"/>
                <a:ea typeface="Prompt"/>
                <a:cs typeface="Prompt"/>
                <a:sym typeface="Prompt"/>
              </a:rPr>
              <a:t>STEP 05</a:t>
            </a:r>
            <a:endParaRPr/>
          </a:p>
        </p:txBody>
      </p:sp>
      <p:sp>
        <p:nvSpPr>
          <p:cNvPr id="234" name="Google Shape;234;p19"/>
          <p:cNvSpPr txBox="1"/>
          <p:nvPr/>
        </p:nvSpPr>
        <p:spPr>
          <a:xfrm>
            <a:off x="1743075" y="457200"/>
            <a:ext cx="5300662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250" u="none" cap="none" strike="noStrike">
                <a:solidFill>
                  <a:srgbClr val="0F172A"/>
                </a:solidFill>
                <a:latin typeface="Prompt"/>
                <a:ea typeface="Prompt"/>
                <a:cs typeface="Prompt"/>
                <a:sym typeface="Prompt"/>
              </a:rPr>
              <a:t>การบันทึกโน้ต &amp; จัดทำ Artifacts</a:t>
            </a:r>
            <a:endParaRPr/>
          </a:p>
        </p:txBody>
      </p:sp>
      <p:sp>
        <p:nvSpPr>
          <p:cNvPr id="235" name="Google Shape;235;p19"/>
          <p:cNvSpPr txBox="1"/>
          <p:nvPr/>
        </p:nvSpPr>
        <p:spPr>
          <a:xfrm>
            <a:off x="6524625" y="3395513"/>
            <a:ext cx="5160645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142875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166534"/>
                </a:solidFill>
                <a:latin typeface="Prompt"/>
                <a:ea typeface="Prompt"/>
                <a:cs typeface="Prompt"/>
                <a:sym typeface="Prompt"/>
              </a:rPr>
              <a:t>ข้อดีของ Saved Notes</a:t>
            </a:r>
            <a:endParaRPr/>
          </a:p>
        </p:txBody>
      </p:sp>
      <p:sp>
        <p:nvSpPr>
          <p:cNvPr id="236" name="Google Shape;236;p19"/>
          <p:cNvSpPr txBox="1"/>
          <p:nvPr/>
        </p:nvSpPr>
        <p:spPr>
          <a:xfrm>
            <a:off x="6524625" y="3757463"/>
            <a:ext cx="49149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5" u="none" cap="none" strike="noStrike">
                <a:solidFill>
                  <a:srgbClr val="15803D"/>
                </a:solidFill>
                <a:latin typeface="Sarabun"/>
                <a:ea typeface="Sarabun"/>
                <a:cs typeface="Sarabun"/>
                <a:sym typeface="Sarabun"/>
              </a:rPr>
              <a:t>ช่วยรวบรวมไอเดียที่ผ่านการคัดกรองแล้ว ไว้เป็นคลังข้อมูลส่วนตัว สามารถแก้ไข เพิ่มเติม และเรียบเรียงใหม่ได้ก่อนนำไปใช้งานจริง</a:t>
            </a:r>
            <a:endParaRPr/>
          </a:p>
        </p:txBody>
      </p:sp>
      <p:sp>
        <p:nvSpPr>
          <p:cNvPr id="237" name="Google Shape;237;p19"/>
          <p:cNvSpPr txBox="1"/>
          <p:nvPr/>
        </p:nvSpPr>
        <p:spPr>
          <a:xfrm>
            <a:off x="866775" y="3000375"/>
            <a:ext cx="6226968" cy="2742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Pin to Note:</a:t>
            </a:r>
            <a:r>
              <a:rPr b="0" i="0" lang="en-US" sz="1350" u="none" cap="none" strike="noStrike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 บันทึกคำตอบที่ประทับใจลงกระดาน Note Board ด้านขวา</a:t>
            </a:r>
            <a:endParaRPr/>
          </a:p>
        </p:txBody>
      </p:sp>
      <p:sp>
        <p:nvSpPr>
          <p:cNvPr id="238" name="Google Shape;238;p19"/>
          <p:cNvSpPr txBox="1"/>
          <p:nvPr/>
        </p:nvSpPr>
        <p:spPr>
          <a:xfrm>
            <a:off x="942975" y="3408015"/>
            <a:ext cx="5057775" cy="5485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แปลงเป็น Study Guide:</a:t>
            </a:r>
            <a:r>
              <a:rPr b="0" i="0" lang="en-US" sz="1350" u="none" cap="none" strike="noStrike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 รวมโน้ตสร้างเป็นคู่มือทบทวนบทเรียนอัตโนมัติ</a:t>
            </a:r>
            <a:endParaRPr/>
          </a:p>
        </p:txBody>
      </p:sp>
      <p:sp>
        <p:nvSpPr>
          <p:cNvPr id="239" name="Google Shape;239;p19"/>
          <p:cNvSpPr txBox="1"/>
          <p:nvPr/>
        </p:nvSpPr>
        <p:spPr>
          <a:xfrm>
            <a:off x="914400" y="4089945"/>
            <a:ext cx="5086350" cy="5485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สร้าง Timeline &amp; FAQ:</a:t>
            </a:r>
            <a:r>
              <a:rPr b="0" i="0" lang="en-US" sz="1350" u="none" cap="none" strike="noStrike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 สั่งแปลงข้อมูลเป็นลำดับเวลาหรือคำถามที่พบบ่อย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0"/>
          <p:cNvSpPr/>
          <p:nvPr/>
        </p:nvSpPr>
        <p:spPr>
          <a:xfrm>
            <a:off x="609600" y="471487"/>
            <a:ext cx="1000125" cy="314325"/>
          </a:xfrm>
          <a:prstGeom prst="roundRect">
            <a:avLst>
              <a:gd fmla="val 50000" name="adj"/>
            </a:avLst>
          </a:prstGeom>
          <a:solidFill>
            <a:srgbClr val="FCE7F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20"/>
          <p:cNvSpPr/>
          <p:nvPr/>
        </p:nvSpPr>
        <p:spPr>
          <a:xfrm>
            <a:off x="609600" y="2981325"/>
            <a:ext cx="3530649" cy="1676400"/>
          </a:xfrm>
          <a:prstGeom prst="roundRect">
            <a:avLst>
              <a:gd fmla="val 7954" name="adj"/>
            </a:avLst>
          </a:prstGeom>
          <a:solidFill>
            <a:srgbClr val="F8FAFC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20"/>
          <p:cNvSpPr/>
          <p:nvPr/>
        </p:nvSpPr>
        <p:spPr>
          <a:xfrm>
            <a:off x="4330749" y="2867025"/>
            <a:ext cx="3530649" cy="1905000"/>
          </a:xfrm>
          <a:prstGeom prst="roundRect">
            <a:avLst>
              <a:gd fmla="val 7000" name="adj"/>
            </a:avLst>
          </a:prstGeom>
          <a:solidFill>
            <a:srgbClr val="F8FAFC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20"/>
          <p:cNvSpPr/>
          <p:nvPr/>
        </p:nvSpPr>
        <p:spPr>
          <a:xfrm>
            <a:off x="8051899" y="2867025"/>
            <a:ext cx="3530649" cy="1905000"/>
          </a:xfrm>
          <a:prstGeom prst="roundRect">
            <a:avLst>
              <a:gd fmla="val 7000" name="adj"/>
            </a:avLst>
          </a:prstGeom>
          <a:solidFill>
            <a:srgbClr val="F8FAFC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248" name="Google Shape;248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2950" y="561975"/>
            <a:ext cx="114300" cy="1333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49" name="Google Shape;249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7725" y="321945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50" name="Google Shape;250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568874" y="310515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51" name="Google Shape;251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90024" y="310515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52" name="Google Shape;252;p2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71550" y="3343275"/>
            <a:ext cx="209550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53" name="Google Shape;253;p2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664124" y="3228975"/>
            <a:ext cx="266700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54" name="Google Shape;254;p20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8413849" y="3228975"/>
            <a:ext cx="209550" cy="209550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20"/>
          <p:cNvSpPr txBox="1"/>
          <p:nvPr/>
        </p:nvSpPr>
        <p:spPr>
          <a:xfrm>
            <a:off x="933450" y="528637"/>
            <a:ext cx="638175" cy="20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50" u="none" cap="none" strike="noStrike">
                <a:solidFill>
                  <a:srgbClr val="EC4899"/>
                </a:solidFill>
                <a:latin typeface="Prompt"/>
                <a:ea typeface="Prompt"/>
                <a:cs typeface="Prompt"/>
                <a:sym typeface="Prompt"/>
              </a:rPr>
              <a:t>STEP 06</a:t>
            </a:r>
            <a:endParaRPr/>
          </a:p>
        </p:txBody>
      </p:sp>
      <p:sp>
        <p:nvSpPr>
          <p:cNvPr id="256" name="Google Shape;256;p20"/>
          <p:cNvSpPr txBox="1"/>
          <p:nvPr/>
        </p:nvSpPr>
        <p:spPr>
          <a:xfrm>
            <a:off x="1762125" y="457200"/>
            <a:ext cx="8951118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250" u="none" cap="none" strike="noStrike">
                <a:solidFill>
                  <a:srgbClr val="0F172A"/>
                </a:solidFill>
                <a:latin typeface="Prompt"/>
                <a:ea typeface="Prompt"/>
                <a:cs typeface="Prompt"/>
                <a:sym typeface="Prompt"/>
              </a:rPr>
              <a:t>การสร้างสื่อเสียงด้วย Audio Overview (Podcast AI)</a:t>
            </a:r>
            <a:endParaRPr/>
          </a:p>
        </p:txBody>
      </p:sp>
      <p:sp>
        <p:nvSpPr>
          <p:cNvPr id="257" name="Google Shape;257;p20"/>
          <p:cNvSpPr txBox="1"/>
          <p:nvPr/>
        </p:nvSpPr>
        <p:spPr>
          <a:xfrm>
            <a:off x="847725" y="3829050"/>
            <a:ext cx="3307132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0F172A"/>
                </a:solidFill>
                <a:latin typeface="Prompt"/>
                <a:ea typeface="Prompt"/>
                <a:cs typeface="Prompt"/>
                <a:sym typeface="Prompt"/>
              </a:rPr>
              <a:t>1. กดปุ่ม Generate</a:t>
            </a:r>
            <a:endParaRPr/>
          </a:p>
        </p:txBody>
      </p:sp>
      <p:sp>
        <p:nvSpPr>
          <p:cNvPr id="258" name="Google Shape;258;p20"/>
          <p:cNvSpPr txBox="1"/>
          <p:nvPr/>
        </p:nvSpPr>
        <p:spPr>
          <a:xfrm>
            <a:off x="847725" y="4191000"/>
            <a:ext cx="3817999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64748B"/>
                </a:solidFill>
                <a:latin typeface="Sarabun"/>
                <a:ea typeface="Sarabun"/>
                <a:cs typeface="Sarabun"/>
                <a:sym typeface="Sarabun"/>
              </a:rPr>
              <a:t>คลิกปุ่มสร้างในเมนู Audio Overview ด้านขวาบน</a:t>
            </a:r>
            <a:endParaRPr/>
          </a:p>
        </p:txBody>
      </p:sp>
      <p:sp>
        <p:nvSpPr>
          <p:cNvPr id="259" name="Google Shape;259;p20"/>
          <p:cNvSpPr txBox="1"/>
          <p:nvPr/>
        </p:nvSpPr>
        <p:spPr>
          <a:xfrm>
            <a:off x="4568874" y="3714750"/>
            <a:ext cx="3307132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0F172A"/>
                </a:solidFill>
                <a:latin typeface="Prompt"/>
                <a:ea typeface="Prompt"/>
                <a:cs typeface="Prompt"/>
                <a:sym typeface="Prompt"/>
              </a:rPr>
              <a:t>2. โฮสต์ AI พูดคุยกัน</a:t>
            </a:r>
            <a:endParaRPr/>
          </a:p>
        </p:txBody>
      </p:sp>
      <p:sp>
        <p:nvSpPr>
          <p:cNvPr id="260" name="Google Shape;260;p20"/>
          <p:cNvSpPr txBox="1"/>
          <p:nvPr/>
        </p:nvSpPr>
        <p:spPr>
          <a:xfrm>
            <a:off x="4568874" y="4076700"/>
            <a:ext cx="3149649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64748B"/>
                </a:solidFill>
                <a:latin typeface="Sarabun"/>
                <a:ea typeface="Sarabun"/>
                <a:cs typeface="Sarabun"/>
                <a:sym typeface="Sarabun"/>
              </a:rPr>
              <a:t>AI 2 คน สรุปและถกประเด็นสำคัญ ความยาว 5–10 นาที</a:t>
            </a:r>
            <a:endParaRPr/>
          </a:p>
        </p:txBody>
      </p:sp>
      <p:sp>
        <p:nvSpPr>
          <p:cNvPr id="261" name="Google Shape;261;p20"/>
          <p:cNvSpPr txBox="1"/>
          <p:nvPr/>
        </p:nvSpPr>
        <p:spPr>
          <a:xfrm>
            <a:off x="8290024" y="3714750"/>
            <a:ext cx="3307132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0F172A"/>
                </a:solidFill>
                <a:latin typeface="Prompt"/>
                <a:ea typeface="Prompt"/>
                <a:cs typeface="Prompt"/>
                <a:sym typeface="Prompt"/>
              </a:rPr>
              <a:t>3. ฟัง &amp; ดาวน์โหลด</a:t>
            </a:r>
            <a:endParaRPr/>
          </a:p>
        </p:txBody>
      </p:sp>
      <p:sp>
        <p:nvSpPr>
          <p:cNvPr id="262" name="Google Shape;262;p20"/>
          <p:cNvSpPr txBox="1"/>
          <p:nvPr/>
        </p:nvSpPr>
        <p:spPr>
          <a:xfrm>
            <a:off x="8290024" y="4076700"/>
            <a:ext cx="3149649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64748B"/>
                </a:solidFill>
                <a:latin typeface="Sarabun"/>
                <a:ea typeface="Sarabun"/>
                <a:cs typeface="Sarabun"/>
                <a:sym typeface="Sarabun"/>
              </a:rPr>
              <a:t>เปิดให้นักเรียนฟังในห้องเรียน หรือโหลดเป็น MP3 นำไปเปิดฟังทบทวน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21"/>
          <p:cNvSpPr/>
          <p:nvPr/>
        </p:nvSpPr>
        <p:spPr>
          <a:xfrm>
            <a:off x="609600" y="471487"/>
            <a:ext cx="990600" cy="314325"/>
          </a:xfrm>
          <a:prstGeom prst="roundRect">
            <a:avLst>
              <a:gd fmla="val 50000" name="adj"/>
            </a:avLst>
          </a:prstGeom>
          <a:solidFill>
            <a:srgbClr val="E0E7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21"/>
          <p:cNvSpPr/>
          <p:nvPr/>
        </p:nvSpPr>
        <p:spPr>
          <a:xfrm>
            <a:off x="609600" y="2428875"/>
            <a:ext cx="5295900" cy="1295400"/>
          </a:xfrm>
          <a:prstGeom prst="roundRect">
            <a:avLst>
              <a:gd fmla="val 10294" name="adj"/>
            </a:avLst>
          </a:prstGeom>
          <a:solidFill>
            <a:srgbClr val="F8FAFC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21"/>
          <p:cNvSpPr/>
          <p:nvPr/>
        </p:nvSpPr>
        <p:spPr>
          <a:xfrm>
            <a:off x="609600" y="3914775"/>
            <a:ext cx="5295900" cy="1295400"/>
          </a:xfrm>
          <a:prstGeom prst="roundRect">
            <a:avLst>
              <a:gd fmla="val 10294" name="adj"/>
            </a:avLst>
          </a:prstGeom>
          <a:solidFill>
            <a:srgbClr val="F8FAFC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270" name="Google Shape;270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2950" y="561975"/>
            <a:ext cx="114300" cy="1333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71" name="Google Shape;271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7725" y="2714625"/>
            <a:ext cx="219075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72" name="Google Shape;272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47725" y="4200525"/>
            <a:ext cx="219075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73" name="Google Shape;273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591300" y="3298477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74" name="Google Shape;274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591300" y="3706117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75" name="Google Shape;275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591300" y="4113758"/>
            <a:ext cx="190500" cy="200025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21"/>
          <p:cNvSpPr txBox="1"/>
          <p:nvPr/>
        </p:nvSpPr>
        <p:spPr>
          <a:xfrm>
            <a:off x="933450" y="528637"/>
            <a:ext cx="628650" cy="20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50" u="none" cap="none" strike="noStrike">
                <a:solidFill>
                  <a:srgbClr val="4F46E5"/>
                </a:solidFill>
                <a:latin typeface="Prompt"/>
                <a:ea typeface="Prompt"/>
                <a:cs typeface="Prompt"/>
                <a:sym typeface="Prompt"/>
              </a:rPr>
              <a:t>STEP 07</a:t>
            </a:r>
            <a:endParaRPr/>
          </a:p>
        </p:txBody>
      </p:sp>
      <p:sp>
        <p:nvSpPr>
          <p:cNvPr id="277" name="Google Shape;277;p21"/>
          <p:cNvSpPr txBox="1"/>
          <p:nvPr/>
        </p:nvSpPr>
        <p:spPr>
          <a:xfrm>
            <a:off x="1752600" y="457200"/>
            <a:ext cx="8601075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250" u="none" cap="none" strike="noStrike">
                <a:solidFill>
                  <a:srgbClr val="0F172A"/>
                </a:solidFill>
                <a:latin typeface="Prompt"/>
                <a:ea typeface="Prompt"/>
                <a:cs typeface="Prompt"/>
                <a:sym typeface="Prompt"/>
              </a:rPr>
              <a:t>การแชร์ และการนำไปใช้งานจริง (Sharing &amp; Export)</a:t>
            </a:r>
            <a:endParaRPr/>
          </a:p>
        </p:txBody>
      </p:sp>
      <p:sp>
        <p:nvSpPr>
          <p:cNvPr id="278" name="Google Shape;278;p21"/>
          <p:cNvSpPr txBox="1"/>
          <p:nvPr/>
        </p:nvSpPr>
        <p:spPr>
          <a:xfrm>
            <a:off x="847725" y="2667000"/>
            <a:ext cx="5160645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219075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0F172A"/>
                </a:solidFill>
                <a:latin typeface="Prompt"/>
                <a:ea typeface="Prompt"/>
                <a:cs typeface="Prompt"/>
                <a:sym typeface="Prompt"/>
              </a:rPr>
              <a:t>แชร์สมุดโน้ต (Share Notebook)</a:t>
            </a:r>
            <a:endParaRPr/>
          </a:p>
        </p:txBody>
      </p:sp>
      <p:sp>
        <p:nvSpPr>
          <p:cNvPr id="279" name="Google Shape;279;p21"/>
          <p:cNvSpPr txBox="1"/>
          <p:nvPr/>
        </p:nvSpPr>
        <p:spPr>
          <a:xfrm>
            <a:off x="847725" y="3028950"/>
            <a:ext cx="49149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64748B"/>
                </a:solidFill>
                <a:latin typeface="Sarabun"/>
                <a:ea typeface="Sarabun"/>
                <a:cs typeface="Sarabun"/>
                <a:sym typeface="Sarabun"/>
              </a:rPr>
              <a:t>ส่งต่อลิงก์ให้ผู้เรียน หรือเพื่อนครูเข้ามาศึกษาค้นคว้า และตั้งคำถามเพิ่มเติมจากคลังเอกสารเดียวกัน</a:t>
            </a:r>
            <a:endParaRPr/>
          </a:p>
        </p:txBody>
      </p:sp>
      <p:sp>
        <p:nvSpPr>
          <p:cNvPr id="280" name="Google Shape;280;p21"/>
          <p:cNvSpPr txBox="1"/>
          <p:nvPr/>
        </p:nvSpPr>
        <p:spPr>
          <a:xfrm>
            <a:off x="847725" y="4152900"/>
            <a:ext cx="5160645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219075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0F172A"/>
                </a:solidFill>
                <a:latin typeface="Prompt"/>
                <a:ea typeface="Prompt"/>
                <a:cs typeface="Prompt"/>
                <a:sym typeface="Prompt"/>
              </a:rPr>
              <a:t>ส่งออกเนื้อหา (Export)</a:t>
            </a:r>
            <a:endParaRPr/>
          </a:p>
        </p:txBody>
      </p:sp>
      <p:sp>
        <p:nvSpPr>
          <p:cNvPr id="281" name="Google Shape;281;p21"/>
          <p:cNvSpPr txBox="1"/>
          <p:nvPr/>
        </p:nvSpPr>
        <p:spPr>
          <a:xfrm>
            <a:off x="847725" y="4514850"/>
            <a:ext cx="49149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64748B"/>
                </a:solidFill>
                <a:latin typeface="Sarabun"/>
                <a:ea typeface="Sarabun"/>
                <a:cs typeface="Sarabun"/>
                <a:sym typeface="Sarabun"/>
              </a:rPr>
              <a:t>คัดลอกข้อความ แผนการสอน หรือข้อสอบ นำไปวางใน Google Docs, Canva หรือ Google Slides ได้ทันที</a:t>
            </a:r>
            <a:endParaRPr/>
          </a:p>
        </p:txBody>
      </p:sp>
      <p:sp>
        <p:nvSpPr>
          <p:cNvPr id="282" name="Google Shape;282;p21"/>
          <p:cNvSpPr txBox="1"/>
          <p:nvPr/>
        </p:nvSpPr>
        <p:spPr>
          <a:xfrm>
            <a:off x="6896100" y="3274665"/>
            <a:ext cx="5295900" cy="2742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ประหยัดเวลาเตรียมสอน:</a:t>
            </a:r>
            <a:r>
              <a:rPr b="0" i="0" lang="en-US" sz="1350" u="none" cap="none" strike="noStrike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 ลดเวลาอ่านเอกสารยาวๆ ได้กว่า 70%</a:t>
            </a:r>
            <a:endParaRPr/>
          </a:p>
        </p:txBody>
      </p:sp>
      <p:sp>
        <p:nvSpPr>
          <p:cNvPr id="283" name="Google Shape;283;p21"/>
          <p:cNvSpPr txBox="1"/>
          <p:nvPr/>
        </p:nvSpPr>
        <p:spPr>
          <a:xfrm>
            <a:off x="6896100" y="3682305"/>
            <a:ext cx="5295900" cy="2742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สื่อการสอนหลากหลาย:</a:t>
            </a:r>
            <a:r>
              <a:rPr b="0" i="0" lang="en-US" sz="1350" u="none" cap="none" strike="noStrike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 ได้ทั้งเอกสารสรุป ข้อสอบ และ Podcast</a:t>
            </a:r>
            <a:endParaRPr/>
          </a:p>
        </p:txBody>
      </p:sp>
      <p:sp>
        <p:nvSpPr>
          <p:cNvPr id="284" name="Google Shape;284;p21"/>
          <p:cNvSpPr txBox="1"/>
          <p:nvPr/>
        </p:nvSpPr>
        <p:spPr>
          <a:xfrm>
            <a:off x="6896100" y="4089945"/>
            <a:ext cx="5203031" cy="2742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แม่นยำสูง:</a:t>
            </a:r>
            <a:r>
              <a:rPr b="0" i="0" lang="en-US" sz="1350" u="none" cap="none" strike="noStrike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 ตอบคำถามอ้างอิงจากเอกสารที่เรากำหนดเท่านั้น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2"/>
          <p:cNvSpPr/>
          <p:nvPr/>
        </p:nvSpPr>
        <p:spPr>
          <a:xfrm>
            <a:off x="4367212" y="1934616"/>
            <a:ext cx="3457575" cy="415230"/>
          </a:xfrm>
          <a:prstGeom prst="roundRect">
            <a:avLst>
              <a:gd fmla="val 50000" name="adj"/>
            </a:avLst>
          </a:prstGeom>
          <a:solidFill>
            <a:srgbClr val="0F2F37"/>
          </a:solidFill>
          <a:ln cap="flat" cmpd="sng" w="9525">
            <a:solidFill>
              <a:srgbClr val="10B98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22"/>
          <p:cNvSpPr/>
          <p:nvPr/>
        </p:nvSpPr>
        <p:spPr>
          <a:xfrm>
            <a:off x="1333500" y="3597622"/>
            <a:ext cx="3022550" cy="1325760"/>
          </a:xfrm>
          <a:prstGeom prst="roundRect">
            <a:avLst>
              <a:gd fmla="val 10058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22"/>
          <p:cNvSpPr/>
          <p:nvPr/>
        </p:nvSpPr>
        <p:spPr>
          <a:xfrm>
            <a:off x="4584650" y="3597622"/>
            <a:ext cx="3022550" cy="1325760"/>
          </a:xfrm>
          <a:prstGeom prst="roundRect">
            <a:avLst>
              <a:gd fmla="val 10058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22"/>
          <p:cNvSpPr/>
          <p:nvPr/>
        </p:nvSpPr>
        <p:spPr>
          <a:xfrm>
            <a:off x="7835800" y="3597622"/>
            <a:ext cx="3022550" cy="1325760"/>
          </a:xfrm>
          <a:prstGeom prst="roundRect">
            <a:avLst>
              <a:gd fmla="val 10058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293" name="Google Shape;293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67237" y="2048916"/>
            <a:ext cx="152400" cy="152400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22"/>
          <p:cNvSpPr txBox="1"/>
          <p:nvPr/>
        </p:nvSpPr>
        <p:spPr>
          <a:xfrm>
            <a:off x="707826" y="2578447"/>
            <a:ext cx="10776346" cy="638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300" u="none" cap="none" strike="noStrike">
                <a:solidFill>
                  <a:srgbClr val="FFFFFF"/>
                </a:solidFill>
                <a:latin typeface="Prompt"/>
                <a:ea typeface="Prompt"/>
                <a:cs typeface="Prompt"/>
                <a:sym typeface="Prompt"/>
              </a:rPr>
              <a:t>สรุป 3 หัวใจสำคัญในการใช้งาน NotebookLM</a:t>
            </a:r>
            <a:endParaRPr/>
          </a:p>
        </p:txBody>
      </p:sp>
      <p:sp>
        <p:nvSpPr>
          <p:cNvPr id="295" name="Google Shape;295;p22"/>
          <p:cNvSpPr txBox="1"/>
          <p:nvPr/>
        </p:nvSpPr>
        <p:spPr>
          <a:xfrm>
            <a:off x="4185046" y="2020341"/>
            <a:ext cx="3821906" cy="2437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15240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34D399"/>
                </a:solidFill>
                <a:latin typeface="Prompt"/>
                <a:ea typeface="Prompt"/>
                <a:cs typeface="Prompt"/>
                <a:sym typeface="Prompt"/>
              </a:rPr>
              <a:t>พร้อมเปลี่ยนการเตรียมสอนของคุณแล้ววันนี้!</a:t>
            </a:r>
            <a:endParaRPr/>
          </a:p>
        </p:txBody>
      </p:sp>
      <p:sp>
        <p:nvSpPr>
          <p:cNvPr id="296" name="Google Shape;296;p22"/>
          <p:cNvSpPr txBox="1"/>
          <p:nvPr/>
        </p:nvSpPr>
        <p:spPr>
          <a:xfrm>
            <a:off x="1571625" y="3835747"/>
            <a:ext cx="2773627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38BDF8"/>
                </a:solidFill>
                <a:latin typeface="Prompt"/>
                <a:ea typeface="Prompt"/>
                <a:cs typeface="Prompt"/>
                <a:sym typeface="Prompt"/>
              </a:rPr>
              <a:t>1. Quality Sources</a:t>
            </a:r>
            <a:endParaRPr/>
          </a:p>
        </p:txBody>
      </p:sp>
      <p:sp>
        <p:nvSpPr>
          <p:cNvPr id="297" name="Google Shape;297;p22"/>
          <p:cNvSpPr txBox="1"/>
          <p:nvPr/>
        </p:nvSpPr>
        <p:spPr>
          <a:xfrm>
            <a:off x="1571625" y="4197697"/>
            <a:ext cx="2641550" cy="487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CBD5E1"/>
                </a:solidFill>
                <a:latin typeface="Sarabun"/>
                <a:ea typeface="Sarabun"/>
                <a:cs typeface="Sarabun"/>
                <a:sym typeface="Sarabun"/>
              </a:rPr>
              <a:t>คำตอบที่ดีมาจากเอกสารที่ดี เลือกใส่ไฟล์ที่มีคุณภาพและน่าเชื่อถือ</a:t>
            </a:r>
            <a:endParaRPr/>
          </a:p>
        </p:txBody>
      </p:sp>
      <p:sp>
        <p:nvSpPr>
          <p:cNvPr id="298" name="Google Shape;298;p22"/>
          <p:cNvSpPr txBox="1"/>
          <p:nvPr/>
        </p:nvSpPr>
        <p:spPr>
          <a:xfrm>
            <a:off x="4822775" y="3835747"/>
            <a:ext cx="2773627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34D399"/>
                </a:solidFill>
                <a:latin typeface="Prompt"/>
                <a:ea typeface="Prompt"/>
                <a:cs typeface="Prompt"/>
                <a:sym typeface="Prompt"/>
              </a:rPr>
              <a:t>2. Clear Prompts</a:t>
            </a:r>
            <a:endParaRPr/>
          </a:p>
        </p:txBody>
      </p:sp>
      <p:sp>
        <p:nvSpPr>
          <p:cNvPr id="299" name="Google Shape;299;p22"/>
          <p:cNvSpPr txBox="1"/>
          <p:nvPr/>
        </p:nvSpPr>
        <p:spPr>
          <a:xfrm>
            <a:off x="4822775" y="4197697"/>
            <a:ext cx="2641550" cy="487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CBD5E1"/>
                </a:solidFill>
                <a:latin typeface="Sarabun"/>
                <a:ea typeface="Sarabun"/>
                <a:cs typeface="Sarabun"/>
                <a:sym typeface="Sarabun"/>
              </a:rPr>
              <a:t>ระบุคำสั่ง สโคปงาน และกลุ่มเป้าหมายผู้เรียนให้ชัดเจน</a:t>
            </a:r>
            <a:endParaRPr/>
          </a:p>
        </p:txBody>
      </p:sp>
      <p:sp>
        <p:nvSpPr>
          <p:cNvPr id="300" name="Google Shape;300;p22"/>
          <p:cNvSpPr txBox="1"/>
          <p:nvPr/>
        </p:nvSpPr>
        <p:spPr>
          <a:xfrm>
            <a:off x="8073925" y="3835747"/>
            <a:ext cx="2773627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A78BFA"/>
                </a:solidFill>
                <a:latin typeface="Prompt"/>
                <a:ea typeface="Prompt"/>
                <a:cs typeface="Prompt"/>
                <a:sym typeface="Prompt"/>
              </a:rPr>
              <a:t>3. Verify Citations</a:t>
            </a:r>
            <a:endParaRPr/>
          </a:p>
        </p:txBody>
      </p:sp>
      <p:sp>
        <p:nvSpPr>
          <p:cNvPr id="301" name="Google Shape;301;p22"/>
          <p:cNvSpPr txBox="1"/>
          <p:nvPr/>
        </p:nvSpPr>
        <p:spPr>
          <a:xfrm>
            <a:off x="8073925" y="4197697"/>
            <a:ext cx="2641550" cy="487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CBD5E1"/>
                </a:solidFill>
                <a:latin typeface="Sarabun"/>
                <a:ea typeface="Sarabun"/>
                <a:cs typeface="Sarabun"/>
                <a:sym typeface="Sarabun"/>
              </a:rPr>
              <a:t>ตรวจสอบเชิงอรรถ [1] เสมอเพื่อความถูกต้องแม่นยำก่อนนำไปใช้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